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 id="2147483672" r:id="rId2"/>
    <p:sldMasterId id="2147483684" r:id="rId3"/>
  </p:sldMasterIdLst>
  <p:sldIdLst>
    <p:sldId id="257" r:id="rId4"/>
    <p:sldId id="307" r:id="rId5"/>
    <p:sldId id="263" r:id="rId6"/>
    <p:sldId id="315" r:id="rId7"/>
    <p:sldId id="314" r:id="rId8"/>
    <p:sldId id="313" r:id="rId9"/>
    <p:sldId id="312" r:id="rId10"/>
    <p:sldId id="311" r:id="rId11"/>
    <p:sldId id="310" r:id="rId12"/>
    <p:sldId id="309" r:id="rId13"/>
    <p:sldId id="308" r:id="rId14"/>
    <p:sldId id="301" r:id="rId15"/>
    <p:sldId id="362" r:id="rId16"/>
    <p:sldId id="267" r:id="rId17"/>
    <p:sldId id="333" r:id="rId18"/>
    <p:sldId id="332" r:id="rId19"/>
    <p:sldId id="272" r:id="rId20"/>
    <p:sldId id="331" r:id="rId21"/>
    <p:sldId id="355" r:id="rId22"/>
    <p:sldId id="330" r:id="rId23"/>
    <p:sldId id="329" r:id="rId24"/>
    <p:sldId id="328" r:id="rId25"/>
    <p:sldId id="359" r:id="rId26"/>
    <p:sldId id="327" r:id="rId27"/>
    <p:sldId id="325" r:id="rId28"/>
    <p:sldId id="324" r:id="rId29"/>
    <p:sldId id="353" r:id="rId30"/>
    <p:sldId id="322" r:id="rId31"/>
    <p:sldId id="360" r:id="rId32"/>
    <p:sldId id="357" r:id="rId33"/>
    <p:sldId id="358" r:id="rId34"/>
    <p:sldId id="356" r:id="rId35"/>
    <p:sldId id="260" r:id="rId36"/>
    <p:sldId id="256" r:id="rId37"/>
    <p:sldId id="302" r:id="rId38"/>
    <p:sldId id="300" r:id="rId39"/>
    <p:sldId id="258" r:id="rId40"/>
    <p:sldId id="261" r:id="rId41"/>
    <p:sldId id="265" r:id="rId42"/>
    <p:sldId id="283" r:id="rId43"/>
    <p:sldId id="320" r:id="rId44"/>
    <p:sldId id="318" r:id="rId45"/>
    <p:sldId id="319" r:id="rId46"/>
    <p:sldId id="317" r:id="rId47"/>
    <p:sldId id="316" r:id="rId48"/>
    <p:sldId id="354" r:id="rId49"/>
    <p:sldId id="351" r:id="rId50"/>
    <p:sldId id="365" r:id="rId51"/>
    <p:sldId id="363" r:id="rId52"/>
    <p:sldId id="268" r:id="rId53"/>
    <p:sldId id="352" r:id="rId54"/>
    <p:sldId id="364" r:id="rId55"/>
    <p:sldId id="269" r:id="rId56"/>
    <p:sldId id="270" r:id="rId57"/>
    <p:sldId id="271" r:id="rId58"/>
    <p:sldId id="273" r:id="rId59"/>
    <p:sldId id="274" r:id="rId60"/>
    <p:sldId id="275" r:id="rId61"/>
    <p:sldId id="281" r:id="rId62"/>
    <p:sldId id="350" r:id="rId63"/>
    <p:sldId id="349" r:id="rId64"/>
    <p:sldId id="348" r:id="rId65"/>
    <p:sldId id="347" r:id="rId66"/>
    <p:sldId id="346" r:id="rId67"/>
    <p:sldId id="345" r:id="rId68"/>
    <p:sldId id="344" r:id="rId69"/>
    <p:sldId id="343" r:id="rId70"/>
    <p:sldId id="342" r:id="rId71"/>
    <p:sldId id="305" r:id="rId72"/>
    <p:sldId id="306"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4A61"/>
    <a:srgbClr val="4D4545"/>
    <a:srgbClr val="913B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013" autoAdjust="0"/>
    <p:restoredTop sz="94737" autoAdjust="0"/>
  </p:normalViewPr>
  <p:slideViewPr>
    <p:cSldViewPr snapToGrid="0">
      <p:cViewPr varScale="1">
        <p:scale>
          <a:sx n="81" d="100"/>
          <a:sy n="81" d="100"/>
        </p:scale>
        <p:origin x="1483" y="62"/>
      </p:cViewPr>
      <p:guideLst>
        <p:guide orient="horz" pos="2160"/>
        <p:guide pos="2880"/>
      </p:guideLst>
    </p:cSldViewPr>
  </p:slideViewPr>
  <p:notesTextViewPr>
    <p:cViewPr>
      <p:scale>
        <a:sx n="1" d="1"/>
        <a:sy n="1" d="1"/>
      </p:scale>
      <p:origin x="0" y="0"/>
    </p:cViewPr>
  </p:notesTextViewPr>
  <p:sorterViewPr>
    <p:cViewPr>
      <p:scale>
        <a:sx n="100" d="100"/>
        <a:sy n="100" d="100"/>
      </p:scale>
      <p:origin x="0" y="522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6200159D-EA5D-444F-8CC2-4650B83BF2F5}" type="datetimeFigureOut">
              <a:rPr lang="he-IL" smtClean="0"/>
              <a:t>י"ג/תשרי/תשפ"א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646F266-0826-4AF0-BB04-6D498FFB9E72}" type="slidenum">
              <a:rPr lang="he-IL" smtClean="0"/>
              <a:t>‹#›</a:t>
            </a:fld>
            <a:endParaRPr lang="he-IL"/>
          </a:p>
        </p:txBody>
      </p:sp>
    </p:spTree>
    <p:extLst>
      <p:ext uri="{BB962C8B-B14F-4D97-AF65-F5344CB8AC3E}">
        <p14:creationId xmlns:p14="http://schemas.microsoft.com/office/powerpoint/2010/main" val="2084280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200159D-EA5D-444F-8CC2-4650B83BF2F5}" type="datetimeFigureOut">
              <a:rPr lang="he-IL" smtClean="0"/>
              <a:t>י"ג/תשרי/תשפ"א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646F266-0826-4AF0-BB04-6D498FFB9E72}" type="slidenum">
              <a:rPr lang="he-IL" smtClean="0"/>
              <a:t>‹#›</a:t>
            </a:fld>
            <a:endParaRPr lang="he-IL"/>
          </a:p>
        </p:txBody>
      </p:sp>
    </p:spTree>
    <p:extLst>
      <p:ext uri="{BB962C8B-B14F-4D97-AF65-F5344CB8AC3E}">
        <p14:creationId xmlns:p14="http://schemas.microsoft.com/office/powerpoint/2010/main" val="2215756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200159D-EA5D-444F-8CC2-4650B83BF2F5}" type="datetimeFigureOut">
              <a:rPr lang="he-IL" smtClean="0"/>
              <a:t>י"ג/תשרי/תשפ"א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646F266-0826-4AF0-BB04-6D498FFB9E72}" type="slidenum">
              <a:rPr lang="he-IL" smtClean="0"/>
              <a:t>‹#›</a:t>
            </a:fld>
            <a:endParaRPr lang="he-IL"/>
          </a:p>
        </p:txBody>
      </p:sp>
    </p:spTree>
    <p:extLst>
      <p:ext uri="{BB962C8B-B14F-4D97-AF65-F5344CB8AC3E}">
        <p14:creationId xmlns:p14="http://schemas.microsoft.com/office/powerpoint/2010/main" val="3120230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6200159D-EA5D-444F-8CC2-4650B83BF2F5}" type="datetimeFigureOut">
              <a:rPr lang="he-IL" smtClean="0">
                <a:solidFill>
                  <a:prstClr val="black">
                    <a:tint val="75000"/>
                  </a:prstClr>
                </a:solidFill>
              </a:rPr>
              <a:pPr/>
              <a:t>י"ג/תשרי/תשפ"א</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p>
            <a:fld id="{5646F266-0826-4AF0-BB04-6D498FFB9E7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499543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200159D-EA5D-444F-8CC2-4650B83BF2F5}" type="datetimeFigureOut">
              <a:rPr lang="he-IL" smtClean="0">
                <a:solidFill>
                  <a:prstClr val="black">
                    <a:tint val="75000"/>
                  </a:prstClr>
                </a:solidFill>
              </a:rPr>
              <a:pPr/>
              <a:t>י"ג/תשרי/תשפ"א</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p>
            <a:fld id="{5646F266-0826-4AF0-BB04-6D498FFB9E7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886539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6200159D-EA5D-444F-8CC2-4650B83BF2F5}" type="datetimeFigureOut">
              <a:rPr lang="he-IL" smtClean="0">
                <a:solidFill>
                  <a:prstClr val="black">
                    <a:tint val="75000"/>
                  </a:prstClr>
                </a:solidFill>
              </a:rPr>
              <a:pPr/>
              <a:t>י"ג/תשרי/תשפ"א</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p>
            <a:fld id="{5646F266-0826-4AF0-BB04-6D498FFB9E7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329216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6200159D-EA5D-444F-8CC2-4650B83BF2F5}" type="datetimeFigureOut">
              <a:rPr lang="he-IL" smtClean="0">
                <a:solidFill>
                  <a:prstClr val="black">
                    <a:tint val="75000"/>
                  </a:prstClr>
                </a:solidFill>
              </a:rPr>
              <a:pPr/>
              <a:t>י"ג/תשרי/תשפ"א</a:t>
            </a:fld>
            <a:endParaRPr lang="he-IL">
              <a:solidFill>
                <a:prstClr val="black">
                  <a:tint val="75000"/>
                </a:prstClr>
              </a:solidFill>
            </a:endParaRPr>
          </a:p>
        </p:txBody>
      </p:sp>
      <p:sp>
        <p:nvSpPr>
          <p:cNvPr id="6" name="Footer Placeholder 5"/>
          <p:cNvSpPr>
            <a:spLocks noGrp="1"/>
          </p:cNvSpPr>
          <p:nvPr>
            <p:ph type="ftr" sz="quarter" idx="11"/>
          </p:nvPr>
        </p:nvSpPr>
        <p:spPr/>
        <p:txBody>
          <a:bodyPr/>
          <a:lstStyle/>
          <a:p>
            <a:endParaRPr lang="he-IL">
              <a:solidFill>
                <a:prstClr val="black">
                  <a:tint val="75000"/>
                </a:prstClr>
              </a:solidFill>
            </a:endParaRPr>
          </a:p>
        </p:txBody>
      </p:sp>
      <p:sp>
        <p:nvSpPr>
          <p:cNvPr id="7" name="Slide Number Placeholder 6"/>
          <p:cNvSpPr>
            <a:spLocks noGrp="1"/>
          </p:cNvSpPr>
          <p:nvPr>
            <p:ph type="sldNum" sz="quarter" idx="12"/>
          </p:nvPr>
        </p:nvSpPr>
        <p:spPr/>
        <p:txBody>
          <a:bodyPr/>
          <a:lstStyle/>
          <a:p>
            <a:fld id="{5646F266-0826-4AF0-BB04-6D498FFB9E7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402796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6200159D-EA5D-444F-8CC2-4650B83BF2F5}" type="datetimeFigureOut">
              <a:rPr lang="he-IL" smtClean="0">
                <a:solidFill>
                  <a:prstClr val="black">
                    <a:tint val="75000"/>
                  </a:prstClr>
                </a:solidFill>
              </a:rPr>
              <a:pPr/>
              <a:t>י"ג/תשרי/תשפ"א</a:t>
            </a:fld>
            <a:endParaRPr lang="he-IL">
              <a:solidFill>
                <a:prstClr val="black">
                  <a:tint val="75000"/>
                </a:prstClr>
              </a:solidFill>
            </a:endParaRPr>
          </a:p>
        </p:txBody>
      </p:sp>
      <p:sp>
        <p:nvSpPr>
          <p:cNvPr id="8" name="Footer Placeholder 7"/>
          <p:cNvSpPr>
            <a:spLocks noGrp="1"/>
          </p:cNvSpPr>
          <p:nvPr>
            <p:ph type="ftr" sz="quarter" idx="11"/>
          </p:nvPr>
        </p:nvSpPr>
        <p:spPr/>
        <p:txBody>
          <a:bodyPr/>
          <a:lstStyle/>
          <a:p>
            <a:endParaRPr lang="he-IL">
              <a:solidFill>
                <a:prstClr val="black">
                  <a:tint val="75000"/>
                </a:prstClr>
              </a:solidFill>
            </a:endParaRPr>
          </a:p>
        </p:txBody>
      </p:sp>
      <p:sp>
        <p:nvSpPr>
          <p:cNvPr id="9" name="Slide Number Placeholder 8"/>
          <p:cNvSpPr>
            <a:spLocks noGrp="1"/>
          </p:cNvSpPr>
          <p:nvPr>
            <p:ph type="sldNum" sz="quarter" idx="12"/>
          </p:nvPr>
        </p:nvSpPr>
        <p:spPr/>
        <p:txBody>
          <a:bodyPr/>
          <a:lstStyle/>
          <a:p>
            <a:fld id="{5646F266-0826-4AF0-BB04-6D498FFB9E7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6535085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6200159D-EA5D-444F-8CC2-4650B83BF2F5}" type="datetimeFigureOut">
              <a:rPr lang="he-IL" smtClean="0">
                <a:solidFill>
                  <a:prstClr val="black">
                    <a:tint val="75000"/>
                  </a:prstClr>
                </a:solidFill>
              </a:rPr>
              <a:pPr/>
              <a:t>י"ג/תשרי/תשפ"א</a:t>
            </a:fld>
            <a:endParaRPr lang="he-IL">
              <a:solidFill>
                <a:prstClr val="black">
                  <a:tint val="75000"/>
                </a:prstClr>
              </a:solidFill>
            </a:endParaRPr>
          </a:p>
        </p:txBody>
      </p:sp>
      <p:sp>
        <p:nvSpPr>
          <p:cNvPr id="4" name="Footer Placeholder 3"/>
          <p:cNvSpPr>
            <a:spLocks noGrp="1"/>
          </p:cNvSpPr>
          <p:nvPr>
            <p:ph type="ftr" sz="quarter" idx="11"/>
          </p:nvPr>
        </p:nvSpPr>
        <p:spPr/>
        <p:txBody>
          <a:bodyPr/>
          <a:lstStyle/>
          <a:p>
            <a:endParaRPr lang="he-IL">
              <a:solidFill>
                <a:prstClr val="black">
                  <a:tint val="75000"/>
                </a:prstClr>
              </a:solidFill>
            </a:endParaRPr>
          </a:p>
        </p:txBody>
      </p:sp>
      <p:sp>
        <p:nvSpPr>
          <p:cNvPr id="5" name="Slide Number Placeholder 4"/>
          <p:cNvSpPr>
            <a:spLocks noGrp="1"/>
          </p:cNvSpPr>
          <p:nvPr>
            <p:ph type="sldNum" sz="quarter" idx="12"/>
          </p:nvPr>
        </p:nvSpPr>
        <p:spPr/>
        <p:txBody>
          <a:bodyPr/>
          <a:lstStyle/>
          <a:p>
            <a:fld id="{5646F266-0826-4AF0-BB04-6D498FFB9E7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592564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00159D-EA5D-444F-8CC2-4650B83BF2F5}" type="datetimeFigureOut">
              <a:rPr lang="he-IL" smtClean="0">
                <a:solidFill>
                  <a:prstClr val="black">
                    <a:tint val="75000"/>
                  </a:prstClr>
                </a:solidFill>
              </a:rPr>
              <a:pPr/>
              <a:t>י"ג/תשרי/תשפ"א</a:t>
            </a:fld>
            <a:endParaRPr lang="he-IL">
              <a:solidFill>
                <a:prstClr val="black">
                  <a:tint val="75000"/>
                </a:prstClr>
              </a:solidFill>
            </a:endParaRPr>
          </a:p>
        </p:txBody>
      </p:sp>
      <p:sp>
        <p:nvSpPr>
          <p:cNvPr id="3" name="Footer Placeholder 2"/>
          <p:cNvSpPr>
            <a:spLocks noGrp="1"/>
          </p:cNvSpPr>
          <p:nvPr>
            <p:ph type="ftr" sz="quarter" idx="11"/>
          </p:nvPr>
        </p:nvSpPr>
        <p:spPr/>
        <p:txBody>
          <a:bodyPr/>
          <a:lstStyle/>
          <a:p>
            <a:endParaRPr lang="he-IL">
              <a:solidFill>
                <a:prstClr val="black">
                  <a:tint val="75000"/>
                </a:prstClr>
              </a:solidFill>
            </a:endParaRPr>
          </a:p>
        </p:txBody>
      </p:sp>
      <p:sp>
        <p:nvSpPr>
          <p:cNvPr id="4" name="Slide Number Placeholder 3"/>
          <p:cNvSpPr>
            <a:spLocks noGrp="1"/>
          </p:cNvSpPr>
          <p:nvPr>
            <p:ph type="sldNum" sz="quarter" idx="12"/>
          </p:nvPr>
        </p:nvSpPr>
        <p:spPr/>
        <p:txBody>
          <a:bodyPr/>
          <a:lstStyle/>
          <a:p>
            <a:fld id="{5646F266-0826-4AF0-BB04-6D498FFB9E7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310606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200159D-EA5D-444F-8CC2-4650B83BF2F5}" type="datetimeFigureOut">
              <a:rPr lang="he-IL" smtClean="0">
                <a:solidFill>
                  <a:prstClr val="black">
                    <a:tint val="75000"/>
                  </a:prstClr>
                </a:solidFill>
              </a:rPr>
              <a:pPr/>
              <a:t>י"ג/תשרי/תשפ"א</a:t>
            </a:fld>
            <a:endParaRPr lang="he-IL">
              <a:solidFill>
                <a:prstClr val="black">
                  <a:tint val="75000"/>
                </a:prstClr>
              </a:solidFill>
            </a:endParaRPr>
          </a:p>
        </p:txBody>
      </p:sp>
      <p:sp>
        <p:nvSpPr>
          <p:cNvPr id="6" name="Footer Placeholder 5"/>
          <p:cNvSpPr>
            <a:spLocks noGrp="1"/>
          </p:cNvSpPr>
          <p:nvPr>
            <p:ph type="ftr" sz="quarter" idx="11"/>
          </p:nvPr>
        </p:nvSpPr>
        <p:spPr/>
        <p:txBody>
          <a:bodyPr/>
          <a:lstStyle/>
          <a:p>
            <a:endParaRPr lang="he-IL">
              <a:solidFill>
                <a:prstClr val="black">
                  <a:tint val="75000"/>
                </a:prstClr>
              </a:solidFill>
            </a:endParaRPr>
          </a:p>
        </p:txBody>
      </p:sp>
      <p:sp>
        <p:nvSpPr>
          <p:cNvPr id="7" name="Slide Number Placeholder 6"/>
          <p:cNvSpPr>
            <a:spLocks noGrp="1"/>
          </p:cNvSpPr>
          <p:nvPr>
            <p:ph type="sldNum" sz="quarter" idx="12"/>
          </p:nvPr>
        </p:nvSpPr>
        <p:spPr/>
        <p:txBody>
          <a:bodyPr/>
          <a:lstStyle/>
          <a:p>
            <a:fld id="{5646F266-0826-4AF0-BB04-6D498FFB9E7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138826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200159D-EA5D-444F-8CC2-4650B83BF2F5}" type="datetimeFigureOut">
              <a:rPr lang="he-IL" smtClean="0"/>
              <a:t>י"ג/תשרי/תשפ"א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646F266-0826-4AF0-BB04-6D498FFB9E72}" type="slidenum">
              <a:rPr lang="he-IL" smtClean="0"/>
              <a:t>‹#›</a:t>
            </a:fld>
            <a:endParaRPr lang="he-IL"/>
          </a:p>
        </p:txBody>
      </p:sp>
    </p:spTree>
    <p:extLst>
      <p:ext uri="{BB962C8B-B14F-4D97-AF65-F5344CB8AC3E}">
        <p14:creationId xmlns:p14="http://schemas.microsoft.com/office/powerpoint/2010/main" val="18859510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200159D-EA5D-444F-8CC2-4650B83BF2F5}" type="datetimeFigureOut">
              <a:rPr lang="he-IL" smtClean="0">
                <a:solidFill>
                  <a:prstClr val="black">
                    <a:tint val="75000"/>
                  </a:prstClr>
                </a:solidFill>
              </a:rPr>
              <a:pPr/>
              <a:t>י"ג/תשרי/תשפ"א</a:t>
            </a:fld>
            <a:endParaRPr lang="he-IL">
              <a:solidFill>
                <a:prstClr val="black">
                  <a:tint val="75000"/>
                </a:prstClr>
              </a:solidFill>
            </a:endParaRPr>
          </a:p>
        </p:txBody>
      </p:sp>
      <p:sp>
        <p:nvSpPr>
          <p:cNvPr id="6" name="Footer Placeholder 5"/>
          <p:cNvSpPr>
            <a:spLocks noGrp="1"/>
          </p:cNvSpPr>
          <p:nvPr>
            <p:ph type="ftr" sz="quarter" idx="11"/>
          </p:nvPr>
        </p:nvSpPr>
        <p:spPr/>
        <p:txBody>
          <a:bodyPr/>
          <a:lstStyle/>
          <a:p>
            <a:endParaRPr lang="he-IL">
              <a:solidFill>
                <a:prstClr val="black">
                  <a:tint val="75000"/>
                </a:prstClr>
              </a:solidFill>
            </a:endParaRPr>
          </a:p>
        </p:txBody>
      </p:sp>
      <p:sp>
        <p:nvSpPr>
          <p:cNvPr id="7" name="Slide Number Placeholder 6"/>
          <p:cNvSpPr>
            <a:spLocks noGrp="1"/>
          </p:cNvSpPr>
          <p:nvPr>
            <p:ph type="sldNum" sz="quarter" idx="12"/>
          </p:nvPr>
        </p:nvSpPr>
        <p:spPr/>
        <p:txBody>
          <a:bodyPr/>
          <a:lstStyle/>
          <a:p>
            <a:fld id="{5646F266-0826-4AF0-BB04-6D498FFB9E7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89330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200159D-EA5D-444F-8CC2-4650B83BF2F5}" type="datetimeFigureOut">
              <a:rPr lang="he-IL" smtClean="0">
                <a:solidFill>
                  <a:prstClr val="black">
                    <a:tint val="75000"/>
                  </a:prstClr>
                </a:solidFill>
              </a:rPr>
              <a:pPr/>
              <a:t>י"ג/תשרי/תשפ"א</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p>
            <a:fld id="{5646F266-0826-4AF0-BB04-6D498FFB9E7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801289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200159D-EA5D-444F-8CC2-4650B83BF2F5}" type="datetimeFigureOut">
              <a:rPr lang="he-IL" smtClean="0">
                <a:solidFill>
                  <a:prstClr val="black">
                    <a:tint val="75000"/>
                  </a:prstClr>
                </a:solidFill>
              </a:rPr>
              <a:pPr/>
              <a:t>י"ג/תשרי/תשפ"א</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p>
            <a:fld id="{5646F266-0826-4AF0-BB04-6D498FFB9E7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4103175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6200159D-EA5D-444F-8CC2-4650B83BF2F5}" type="datetimeFigureOut">
              <a:rPr lang="he-IL" smtClean="0">
                <a:solidFill>
                  <a:prstClr val="black">
                    <a:tint val="75000"/>
                  </a:prstClr>
                </a:solidFill>
              </a:rPr>
              <a:pPr/>
              <a:t>י"ג/תשרי/תשפ"א</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p>
            <a:fld id="{5646F266-0826-4AF0-BB04-6D498FFB9E7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946926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200159D-EA5D-444F-8CC2-4650B83BF2F5}" type="datetimeFigureOut">
              <a:rPr lang="he-IL" smtClean="0">
                <a:solidFill>
                  <a:prstClr val="black">
                    <a:tint val="75000"/>
                  </a:prstClr>
                </a:solidFill>
              </a:rPr>
              <a:pPr/>
              <a:t>י"ג/תשרי/תשפ"א</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p>
            <a:fld id="{5646F266-0826-4AF0-BB04-6D498FFB9E7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3722122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6200159D-EA5D-444F-8CC2-4650B83BF2F5}" type="datetimeFigureOut">
              <a:rPr lang="he-IL" smtClean="0">
                <a:solidFill>
                  <a:prstClr val="black">
                    <a:tint val="75000"/>
                  </a:prstClr>
                </a:solidFill>
              </a:rPr>
              <a:pPr/>
              <a:t>י"ג/תשרי/תשפ"א</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p>
            <a:fld id="{5646F266-0826-4AF0-BB04-6D498FFB9E7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6020394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6200159D-EA5D-444F-8CC2-4650B83BF2F5}" type="datetimeFigureOut">
              <a:rPr lang="he-IL" smtClean="0">
                <a:solidFill>
                  <a:prstClr val="black">
                    <a:tint val="75000"/>
                  </a:prstClr>
                </a:solidFill>
              </a:rPr>
              <a:pPr/>
              <a:t>י"ג/תשרי/תשפ"א</a:t>
            </a:fld>
            <a:endParaRPr lang="he-IL">
              <a:solidFill>
                <a:prstClr val="black">
                  <a:tint val="75000"/>
                </a:prstClr>
              </a:solidFill>
            </a:endParaRPr>
          </a:p>
        </p:txBody>
      </p:sp>
      <p:sp>
        <p:nvSpPr>
          <p:cNvPr id="6" name="Footer Placeholder 5"/>
          <p:cNvSpPr>
            <a:spLocks noGrp="1"/>
          </p:cNvSpPr>
          <p:nvPr>
            <p:ph type="ftr" sz="quarter" idx="11"/>
          </p:nvPr>
        </p:nvSpPr>
        <p:spPr/>
        <p:txBody>
          <a:bodyPr/>
          <a:lstStyle/>
          <a:p>
            <a:endParaRPr lang="he-IL">
              <a:solidFill>
                <a:prstClr val="black">
                  <a:tint val="75000"/>
                </a:prstClr>
              </a:solidFill>
            </a:endParaRPr>
          </a:p>
        </p:txBody>
      </p:sp>
      <p:sp>
        <p:nvSpPr>
          <p:cNvPr id="7" name="Slide Number Placeholder 6"/>
          <p:cNvSpPr>
            <a:spLocks noGrp="1"/>
          </p:cNvSpPr>
          <p:nvPr>
            <p:ph type="sldNum" sz="quarter" idx="12"/>
          </p:nvPr>
        </p:nvSpPr>
        <p:spPr/>
        <p:txBody>
          <a:bodyPr/>
          <a:lstStyle/>
          <a:p>
            <a:fld id="{5646F266-0826-4AF0-BB04-6D498FFB9E7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492446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6200159D-EA5D-444F-8CC2-4650B83BF2F5}" type="datetimeFigureOut">
              <a:rPr lang="he-IL" smtClean="0">
                <a:solidFill>
                  <a:prstClr val="black">
                    <a:tint val="75000"/>
                  </a:prstClr>
                </a:solidFill>
              </a:rPr>
              <a:pPr/>
              <a:t>י"ג/תשרי/תשפ"א</a:t>
            </a:fld>
            <a:endParaRPr lang="he-IL">
              <a:solidFill>
                <a:prstClr val="black">
                  <a:tint val="75000"/>
                </a:prstClr>
              </a:solidFill>
            </a:endParaRPr>
          </a:p>
        </p:txBody>
      </p:sp>
      <p:sp>
        <p:nvSpPr>
          <p:cNvPr id="8" name="Footer Placeholder 7"/>
          <p:cNvSpPr>
            <a:spLocks noGrp="1"/>
          </p:cNvSpPr>
          <p:nvPr>
            <p:ph type="ftr" sz="quarter" idx="11"/>
          </p:nvPr>
        </p:nvSpPr>
        <p:spPr/>
        <p:txBody>
          <a:bodyPr/>
          <a:lstStyle/>
          <a:p>
            <a:endParaRPr lang="he-IL">
              <a:solidFill>
                <a:prstClr val="black">
                  <a:tint val="75000"/>
                </a:prstClr>
              </a:solidFill>
            </a:endParaRPr>
          </a:p>
        </p:txBody>
      </p:sp>
      <p:sp>
        <p:nvSpPr>
          <p:cNvPr id="9" name="Slide Number Placeholder 8"/>
          <p:cNvSpPr>
            <a:spLocks noGrp="1"/>
          </p:cNvSpPr>
          <p:nvPr>
            <p:ph type="sldNum" sz="quarter" idx="12"/>
          </p:nvPr>
        </p:nvSpPr>
        <p:spPr/>
        <p:txBody>
          <a:bodyPr/>
          <a:lstStyle/>
          <a:p>
            <a:fld id="{5646F266-0826-4AF0-BB04-6D498FFB9E7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6520005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6200159D-EA5D-444F-8CC2-4650B83BF2F5}" type="datetimeFigureOut">
              <a:rPr lang="he-IL" smtClean="0">
                <a:solidFill>
                  <a:prstClr val="black">
                    <a:tint val="75000"/>
                  </a:prstClr>
                </a:solidFill>
              </a:rPr>
              <a:pPr/>
              <a:t>י"ג/תשרי/תשפ"א</a:t>
            </a:fld>
            <a:endParaRPr lang="he-IL">
              <a:solidFill>
                <a:prstClr val="black">
                  <a:tint val="75000"/>
                </a:prstClr>
              </a:solidFill>
            </a:endParaRPr>
          </a:p>
        </p:txBody>
      </p:sp>
      <p:sp>
        <p:nvSpPr>
          <p:cNvPr id="4" name="Footer Placeholder 3"/>
          <p:cNvSpPr>
            <a:spLocks noGrp="1"/>
          </p:cNvSpPr>
          <p:nvPr>
            <p:ph type="ftr" sz="quarter" idx="11"/>
          </p:nvPr>
        </p:nvSpPr>
        <p:spPr/>
        <p:txBody>
          <a:bodyPr/>
          <a:lstStyle/>
          <a:p>
            <a:endParaRPr lang="he-IL">
              <a:solidFill>
                <a:prstClr val="black">
                  <a:tint val="75000"/>
                </a:prstClr>
              </a:solidFill>
            </a:endParaRPr>
          </a:p>
        </p:txBody>
      </p:sp>
      <p:sp>
        <p:nvSpPr>
          <p:cNvPr id="5" name="Slide Number Placeholder 4"/>
          <p:cNvSpPr>
            <a:spLocks noGrp="1"/>
          </p:cNvSpPr>
          <p:nvPr>
            <p:ph type="sldNum" sz="quarter" idx="12"/>
          </p:nvPr>
        </p:nvSpPr>
        <p:spPr/>
        <p:txBody>
          <a:bodyPr/>
          <a:lstStyle/>
          <a:p>
            <a:fld id="{5646F266-0826-4AF0-BB04-6D498FFB9E7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5592207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00159D-EA5D-444F-8CC2-4650B83BF2F5}" type="datetimeFigureOut">
              <a:rPr lang="he-IL" smtClean="0">
                <a:solidFill>
                  <a:prstClr val="black">
                    <a:tint val="75000"/>
                  </a:prstClr>
                </a:solidFill>
              </a:rPr>
              <a:pPr/>
              <a:t>י"ג/תשרי/תשפ"א</a:t>
            </a:fld>
            <a:endParaRPr lang="he-IL">
              <a:solidFill>
                <a:prstClr val="black">
                  <a:tint val="75000"/>
                </a:prstClr>
              </a:solidFill>
            </a:endParaRPr>
          </a:p>
        </p:txBody>
      </p:sp>
      <p:sp>
        <p:nvSpPr>
          <p:cNvPr id="3" name="Footer Placeholder 2"/>
          <p:cNvSpPr>
            <a:spLocks noGrp="1"/>
          </p:cNvSpPr>
          <p:nvPr>
            <p:ph type="ftr" sz="quarter" idx="11"/>
          </p:nvPr>
        </p:nvSpPr>
        <p:spPr/>
        <p:txBody>
          <a:bodyPr/>
          <a:lstStyle/>
          <a:p>
            <a:endParaRPr lang="he-IL">
              <a:solidFill>
                <a:prstClr val="black">
                  <a:tint val="75000"/>
                </a:prstClr>
              </a:solidFill>
            </a:endParaRPr>
          </a:p>
        </p:txBody>
      </p:sp>
      <p:sp>
        <p:nvSpPr>
          <p:cNvPr id="4" name="Slide Number Placeholder 3"/>
          <p:cNvSpPr>
            <a:spLocks noGrp="1"/>
          </p:cNvSpPr>
          <p:nvPr>
            <p:ph type="sldNum" sz="quarter" idx="12"/>
          </p:nvPr>
        </p:nvSpPr>
        <p:spPr/>
        <p:txBody>
          <a:bodyPr/>
          <a:lstStyle/>
          <a:p>
            <a:fld id="{5646F266-0826-4AF0-BB04-6D498FFB9E7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847254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6200159D-EA5D-444F-8CC2-4650B83BF2F5}" type="datetimeFigureOut">
              <a:rPr lang="he-IL" smtClean="0"/>
              <a:t>י"ג/תשרי/תשפ"א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646F266-0826-4AF0-BB04-6D498FFB9E72}" type="slidenum">
              <a:rPr lang="he-IL" smtClean="0"/>
              <a:t>‹#›</a:t>
            </a:fld>
            <a:endParaRPr lang="he-IL"/>
          </a:p>
        </p:txBody>
      </p:sp>
    </p:spTree>
    <p:extLst>
      <p:ext uri="{BB962C8B-B14F-4D97-AF65-F5344CB8AC3E}">
        <p14:creationId xmlns:p14="http://schemas.microsoft.com/office/powerpoint/2010/main" val="26572880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200159D-EA5D-444F-8CC2-4650B83BF2F5}" type="datetimeFigureOut">
              <a:rPr lang="he-IL" smtClean="0">
                <a:solidFill>
                  <a:prstClr val="black">
                    <a:tint val="75000"/>
                  </a:prstClr>
                </a:solidFill>
              </a:rPr>
              <a:pPr/>
              <a:t>י"ג/תשרי/תשפ"א</a:t>
            </a:fld>
            <a:endParaRPr lang="he-IL">
              <a:solidFill>
                <a:prstClr val="black">
                  <a:tint val="75000"/>
                </a:prstClr>
              </a:solidFill>
            </a:endParaRPr>
          </a:p>
        </p:txBody>
      </p:sp>
      <p:sp>
        <p:nvSpPr>
          <p:cNvPr id="6" name="Footer Placeholder 5"/>
          <p:cNvSpPr>
            <a:spLocks noGrp="1"/>
          </p:cNvSpPr>
          <p:nvPr>
            <p:ph type="ftr" sz="quarter" idx="11"/>
          </p:nvPr>
        </p:nvSpPr>
        <p:spPr/>
        <p:txBody>
          <a:bodyPr/>
          <a:lstStyle/>
          <a:p>
            <a:endParaRPr lang="he-IL">
              <a:solidFill>
                <a:prstClr val="black">
                  <a:tint val="75000"/>
                </a:prstClr>
              </a:solidFill>
            </a:endParaRPr>
          </a:p>
        </p:txBody>
      </p:sp>
      <p:sp>
        <p:nvSpPr>
          <p:cNvPr id="7" name="Slide Number Placeholder 6"/>
          <p:cNvSpPr>
            <a:spLocks noGrp="1"/>
          </p:cNvSpPr>
          <p:nvPr>
            <p:ph type="sldNum" sz="quarter" idx="12"/>
          </p:nvPr>
        </p:nvSpPr>
        <p:spPr/>
        <p:txBody>
          <a:bodyPr/>
          <a:lstStyle/>
          <a:p>
            <a:fld id="{5646F266-0826-4AF0-BB04-6D498FFB9E7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1433027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200159D-EA5D-444F-8CC2-4650B83BF2F5}" type="datetimeFigureOut">
              <a:rPr lang="he-IL" smtClean="0">
                <a:solidFill>
                  <a:prstClr val="black">
                    <a:tint val="75000"/>
                  </a:prstClr>
                </a:solidFill>
              </a:rPr>
              <a:pPr/>
              <a:t>י"ג/תשרי/תשפ"א</a:t>
            </a:fld>
            <a:endParaRPr lang="he-IL">
              <a:solidFill>
                <a:prstClr val="black">
                  <a:tint val="75000"/>
                </a:prstClr>
              </a:solidFill>
            </a:endParaRPr>
          </a:p>
        </p:txBody>
      </p:sp>
      <p:sp>
        <p:nvSpPr>
          <p:cNvPr id="6" name="Footer Placeholder 5"/>
          <p:cNvSpPr>
            <a:spLocks noGrp="1"/>
          </p:cNvSpPr>
          <p:nvPr>
            <p:ph type="ftr" sz="quarter" idx="11"/>
          </p:nvPr>
        </p:nvSpPr>
        <p:spPr/>
        <p:txBody>
          <a:bodyPr/>
          <a:lstStyle/>
          <a:p>
            <a:endParaRPr lang="he-IL">
              <a:solidFill>
                <a:prstClr val="black">
                  <a:tint val="75000"/>
                </a:prstClr>
              </a:solidFill>
            </a:endParaRPr>
          </a:p>
        </p:txBody>
      </p:sp>
      <p:sp>
        <p:nvSpPr>
          <p:cNvPr id="7" name="Slide Number Placeholder 6"/>
          <p:cNvSpPr>
            <a:spLocks noGrp="1"/>
          </p:cNvSpPr>
          <p:nvPr>
            <p:ph type="sldNum" sz="quarter" idx="12"/>
          </p:nvPr>
        </p:nvSpPr>
        <p:spPr/>
        <p:txBody>
          <a:bodyPr/>
          <a:lstStyle/>
          <a:p>
            <a:fld id="{5646F266-0826-4AF0-BB04-6D498FFB9E7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430757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200159D-EA5D-444F-8CC2-4650B83BF2F5}" type="datetimeFigureOut">
              <a:rPr lang="he-IL" smtClean="0">
                <a:solidFill>
                  <a:prstClr val="black">
                    <a:tint val="75000"/>
                  </a:prstClr>
                </a:solidFill>
              </a:rPr>
              <a:pPr/>
              <a:t>י"ג/תשרי/תשפ"א</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p>
            <a:fld id="{5646F266-0826-4AF0-BB04-6D498FFB9E7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3984921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200159D-EA5D-444F-8CC2-4650B83BF2F5}" type="datetimeFigureOut">
              <a:rPr lang="he-IL" smtClean="0">
                <a:solidFill>
                  <a:prstClr val="black">
                    <a:tint val="75000"/>
                  </a:prstClr>
                </a:solidFill>
              </a:rPr>
              <a:pPr/>
              <a:t>י"ג/תשרי/תשפ"א</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p>
            <a:fld id="{5646F266-0826-4AF0-BB04-6D498FFB9E7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392025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6200159D-EA5D-444F-8CC2-4650B83BF2F5}" type="datetimeFigureOut">
              <a:rPr lang="he-IL" smtClean="0"/>
              <a:t>י"ג/תשרי/תשפ"א</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5646F266-0826-4AF0-BB04-6D498FFB9E72}" type="slidenum">
              <a:rPr lang="he-IL" smtClean="0"/>
              <a:t>‹#›</a:t>
            </a:fld>
            <a:endParaRPr lang="he-IL"/>
          </a:p>
        </p:txBody>
      </p:sp>
    </p:spTree>
    <p:extLst>
      <p:ext uri="{BB962C8B-B14F-4D97-AF65-F5344CB8AC3E}">
        <p14:creationId xmlns:p14="http://schemas.microsoft.com/office/powerpoint/2010/main" val="2958932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6200159D-EA5D-444F-8CC2-4650B83BF2F5}" type="datetimeFigureOut">
              <a:rPr lang="he-IL" smtClean="0"/>
              <a:t>י"ג/תשרי/תשפ"א</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5646F266-0826-4AF0-BB04-6D498FFB9E72}" type="slidenum">
              <a:rPr lang="he-IL" smtClean="0"/>
              <a:t>‹#›</a:t>
            </a:fld>
            <a:endParaRPr lang="he-IL"/>
          </a:p>
        </p:txBody>
      </p:sp>
    </p:spTree>
    <p:extLst>
      <p:ext uri="{BB962C8B-B14F-4D97-AF65-F5344CB8AC3E}">
        <p14:creationId xmlns:p14="http://schemas.microsoft.com/office/powerpoint/2010/main" val="599374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6200159D-EA5D-444F-8CC2-4650B83BF2F5}" type="datetimeFigureOut">
              <a:rPr lang="he-IL" smtClean="0"/>
              <a:t>י"ג/תשרי/תשפ"א</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5646F266-0826-4AF0-BB04-6D498FFB9E72}" type="slidenum">
              <a:rPr lang="he-IL" smtClean="0"/>
              <a:t>‹#›</a:t>
            </a:fld>
            <a:endParaRPr lang="he-IL"/>
          </a:p>
        </p:txBody>
      </p:sp>
    </p:spTree>
    <p:extLst>
      <p:ext uri="{BB962C8B-B14F-4D97-AF65-F5344CB8AC3E}">
        <p14:creationId xmlns:p14="http://schemas.microsoft.com/office/powerpoint/2010/main" val="425986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00159D-EA5D-444F-8CC2-4650B83BF2F5}" type="datetimeFigureOut">
              <a:rPr lang="he-IL" smtClean="0"/>
              <a:t>י"ג/תשרי/תשפ"א</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5646F266-0826-4AF0-BB04-6D498FFB9E72}" type="slidenum">
              <a:rPr lang="he-IL" smtClean="0"/>
              <a:t>‹#›</a:t>
            </a:fld>
            <a:endParaRPr lang="he-IL"/>
          </a:p>
        </p:txBody>
      </p:sp>
    </p:spTree>
    <p:extLst>
      <p:ext uri="{BB962C8B-B14F-4D97-AF65-F5344CB8AC3E}">
        <p14:creationId xmlns:p14="http://schemas.microsoft.com/office/powerpoint/2010/main" val="1567293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200159D-EA5D-444F-8CC2-4650B83BF2F5}" type="datetimeFigureOut">
              <a:rPr lang="he-IL" smtClean="0"/>
              <a:t>י"ג/תשרי/תשפ"א</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5646F266-0826-4AF0-BB04-6D498FFB9E72}" type="slidenum">
              <a:rPr lang="he-IL" smtClean="0"/>
              <a:t>‹#›</a:t>
            </a:fld>
            <a:endParaRPr lang="he-IL"/>
          </a:p>
        </p:txBody>
      </p:sp>
    </p:spTree>
    <p:extLst>
      <p:ext uri="{BB962C8B-B14F-4D97-AF65-F5344CB8AC3E}">
        <p14:creationId xmlns:p14="http://schemas.microsoft.com/office/powerpoint/2010/main" val="1315088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200159D-EA5D-444F-8CC2-4650B83BF2F5}" type="datetimeFigureOut">
              <a:rPr lang="he-IL" smtClean="0"/>
              <a:t>י"ג/תשרי/תשפ"א</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5646F266-0826-4AF0-BB04-6D498FFB9E72}" type="slidenum">
              <a:rPr lang="he-IL" smtClean="0"/>
              <a:t>‹#›</a:t>
            </a:fld>
            <a:endParaRPr lang="he-IL"/>
          </a:p>
        </p:txBody>
      </p:sp>
    </p:spTree>
    <p:extLst>
      <p:ext uri="{BB962C8B-B14F-4D97-AF65-F5344CB8AC3E}">
        <p14:creationId xmlns:p14="http://schemas.microsoft.com/office/powerpoint/2010/main" val="3028970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00159D-EA5D-444F-8CC2-4650B83BF2F5}" type="datetimeFigureOut">
              <a:rPr lang="he-IL" smtClean="0"/>
              <a:t>י"ג/תשרי/תשפ"א</a:t>
            </a:fld>
            <a:endParaRPr lang="he-I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6F266-0826-4AF0-BB04-6D498FFB9E72}" type="slidenum">
              <a:rPr lang="he-IL" smtClean="0"/>
              <a:t>‹#›</a:t>
            </a:fld>
            <a:endParaRPr lang="he-IL"/>
          </a:p>
        </p:txBody>
      </p:sp>
    </p:spTree>
    <p:extLst>
      <p:ext uri="{BB962C8B-B14F-4D97-AF65-F5344CB8AC3E}">
        <p14:creationId xmlns:p14="http://schemas.microsoft.com/office/powerpoint/2010/main" val="23843842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00159D-EA5D-444F-8CC2-4650B83BF2F5}" type="datetimeFigureOut">
              <a:rPr lang="he-IL" smtClean="0">
                <a:solidFill>
                  <a:prstClr val="black">
                    <a:tint val="75000"/>
                  </a:prstClr>
                </a:solidFill>
              </a:rPr>
              <a:pPr/>
              <a:t>י"ג/תשרי/תשפ"א</a:t>
            </a:fld>
            <a:endParaRPr lang="he-IL">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6F266-0826-4AF0-BB04-6D498FFB9E7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0728965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00159D-EA5D-444F-8CC2-4650B83BF2F5}" type="datetimeFigureOut">
              <a:rPr lang="he-IL" smtClean="0">
                <a:solidFill>
                  <a:prstClr val="black">
                    <a:tint val="75000"/>
                  </a:prstClr>
                </a:solidFill>
              </a:rPr>
              <a:pPr/>
              <a:t>י"ג/תשרי/תשפ"א</a:t>
            </a:fld>
            <a:endParaRPr lang="he-IL">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6F266-0826-4AF0-BB04-6D498FFB9E7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9962331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0.jpe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fpQVQufwqus"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youtu.be/A09sIh4Dk9k"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youtu.be/m0GtIrddPzY"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he.wikipedia.org/wiki/%D7%99%D7%95%D7%95%D7%9F" TargetMode="External"/><Relationship Id="rId7" Type="http://schemas.openxmlformats.org/officeDocument/2006/relationships/hyperlink" Target="http://www.google.co.il/url?sa=i&amp;source=images&amp;cd=&amp;cad=rja&amp;docid=YhjITb-QcpFmVM&amp;tbnid=CxKRLls4JEnkTM:&amp;ved=0CAgQjRwwAA&amp;url=http://he.wikipedia.org/wiki/%D7%92%D7%90%D7%95%D7%92%D7%A8%D7%A4%D7%99%D7%94_%D7%A9%D7%9C_%D7%99%D7%95%D7%95%D7%9F&amp;ei=DFtFUZqZNIOPO4_2gcgK&amp;psig=AFQjCNFoUwdU4JPUQolUbSduyoFlNJlHKg&amp;ust=1363586188896757" TargetMode="External"/><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hyperlink" Target="//upload.wikimedia.org/wikipedia/commons/7/7c/Coat_of_arms_of_Greece.svg" TargetMode="Externa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hyperlink" Target="http://he.wikipedia.org/wiki/%D7%AA%D7%9E%D7%95%D7%A0%D7%94:Pythagoras_bust.jpg" TargetMode="External"/><Relationship Id="rId2" Type="http://schemas.openxmlformats.org/officeDocument/2006/relationships/image" Target="../media/image23.png"/><Relationship Id="rId1" Type="http://schemas.openxmlformats.org/officeDocument/2006/relationships/slideLayout" Target="../slideLayouts/slideLayout18.xml"/><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youtu.be/9B90B6V8k4Q"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s://youtu.be/OEb7rQDlYI4?t=3"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hyperlink" Target="https://he.wikipedia.org/wiki/%D7%94%D7%A9%D7%A7%D7%99%D7%94_%D7%91%D7%98%D7%A4%D7%98%D7%95%D7%A3" TargetMode="External"/><Relationship Id="rId3" Type="http://schemas.openxmlformats.org/officeDocument/2006/relationships/hyperlink" Target="https://he.wikipedia.org/wiki/%D7%9E%D7%9E%D7%A9%D7%9C%D7%AA_%D7%99%D7%A9%D7%A8%D7%90%D7%9C" TargetMode="External"/><Relationship Id="rId7" Type="http://schemas.openxmlformats.org/officeDocument/2006/relationships/hyperlink" Target="https://he.wikipedia.org/wiki/%D7%94%D7%9E%D7%95%D7%91%D7%99%D7%9C_%D7%94%D7%90%D7%A8%D7%A6%D7%99" TargetMode="External"/><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hyperlink" Target="https://he.wikipedia.org/wiki/%D7%AA%D7%94%22%D7%9C" TargetMode="External"/><Relationship Id="rId11" Type="http://schemas.openxmlformats.org/officeDocument/2006/relationships/image" Target="../media/image40.jpg"/><Relationship Id="rId5" Type="http://schemas.openxmlformats.org/officeDocument/2006/relationships/hyperlink" Target="https://he.wikipedia.org/wiki/%D7%9E%D7%A7%D7%95%D7%A8%D7%95%D7%AA" TargetMode="External"/><Relationship Id="rId10" Type="http://schemas.openxmlformats.org/officeDocument/2006/relationships/hyperlink" Target="https://he.wikipedia.org/wiki/%D7%98%D7%A4%D7%98%D7%A4%D7%AA" TargetMode="External"/><Relationship Id="rId4" Type="http://schemas.openxmlformats.org/officeDocument/2006/relationships/hyperlink" Target="https://he.wikipedia.org/wiki/%D7%99%D7%A9%D7%A8%D7%90%D7%9C" TargetMode="External"/><Relationship Id="rId9" Type="http://schemas.openxmlformats.org/officeDocument/2006/relationships/hyperlink" Target="https://he.wikipedia.org/wiki/%D7%94%D7%9E%D7%A6%D7%90%D7%94"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s://drive.google.com/open?id=1FxKEIen0mo763w17hIwTLxhQgPuXNtxvzRGV5WoUBbM" TargetMode="External"/><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מלבן 2"/>
          <p:cNvSpPr/>
          <p:nvPr/>
        </p:nvSpPr>
        <p:spPr>
          <a:xfrm>
            <a:off x="1670407" y="2967335"/>
            <a:ext cx="5803192" cy="1323439"/>
          </a:xfrm>
          <a:prstGeom prst="rect">
            <a:avLst/>
          </a:prstGeom>
          <a:noFill/>
        </p:spPr>
        <p:txBody>
          <a:bodyPr wrap="none" lIns="91440" tIns="45720" rIns="91440" bIns="45720">
            <a:spAutoFit/>
          </a:bodyPr>
          <a:lstStyle/>
          <a:p>
            <a:pPr algn="ctr"/>
            <a:r>
              <a:rPr lang="he-IL" sz="8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משאבת סיפון</a:t>
            </a:r>
          </a:p>
        </p:txBody>
      </p:sp>
    </p:spTree>
    <p:extLst>
      <p:ext uri="{BB962C8B-B14F-4D97-AF65-F5344CB8AC3E}">
        <p14:creationId xmlns:p14="http://schemas.microsoft.com/office/powerpoint/2010/main" val="3404625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1"/>
          <p:cNvSpPr/>
          <p:nvPr/>
        </p:nvSpPr>
        <p:spPr>
          <a:xfrm>
            <a:off x="1093892" y="1742728"/>
            <a:ext cx="6480720" cy="4247317"/>
          </a:xfrm>
          <a:prstGeom prst="rect">
            <a:avLst/>
          </a:prstGeom>
        </p:spPr>
        <p:txBody>
          <a:bodyPr wrap="square">
            <a:spAutoFit/>
          </a:bodyPr>
          <a:lstStyle/>
          <a:p>
            <a:pPr algn="r" rtl="1">
              <a:lnSpc>
                <a:spcPct val="150000"/>
              </a:lnSpc>
            </a:pPr>
            <a:r>
              <a:rPr lang="he-IL" dirty="0"/>
              <a:t>אחד הנושאים שהיו שנויים במחלוקת: ניסוך המים. </a:t>
            </a:r>
          </a:p>
          <a:p>
            <a:pPr algn="r" rtl="1">
              <a:lnSpc>
                <a:spcPct val="150000"/>
              </a:lnSpc>
            </a:pPr>
            <a:r>
              <a:rPr lang="he-IL" b="1" dirty="0"/>
              <a:t>הפרושים</a:t>
            </a:r>
            <a:r>
              <a:rPr lang="he-IL" dirty="0"/>
              <a:t> ביססו את ההלכה, מעבר למסורת שהועברה מימי משה [הלכה למשה מסיני], על רמזים שהם קלטו מהפסוקים בפרשת הקורבנות.</a:t>
            </a:r>
          </a:p>
          <a:p>
            <a:pPr algn="r" rtl="1">
              <a:lnSpc>
                <a:spcPct val="150000"/>
              </a:lnSpc>
            </a:pPr>
            <a:r>
              <a:rPr lang="he-IL" dirty="0"/>
              <a:t>הפרושים הנהיגו את ניסוך המים, בעוד שהצדוקים כפרו בכך. לטענת הצדוקים – אם כוונת התורה היתה שבחג הסוכות ננסך מים, הדברים היו צריכים להיכתב בפירוש, כפי שנצטווינו על ניסוך היין בכל ימות שנה.</a:t>
            </a:r>
            <a:endParaRPr lang="en-US" dirty="0"/>
          </a:p>
          <a:p>
            <a:pPr algn="r" rtl="1">
              <a:lnSpc>
                <a:spcPct val="150000"/>
              </a:lnSpc>
            </a:pPr>
            <a:r>
              <a:rPr lang="he-IL" dirty="0"/>
              <a:t>חכמי התלמוד ביקשו לחנך את העם לאמונה בתורה שבעל פה.</a:t>
            </a:r>
            <a:endParaRPr lang="en-US" dirty="0"/>
          </a:p>
          <a:p>
            <a:pPr algn="r" rtl="1">
              <a:lnSpc>
                <a:spcPct val="150000"/>
              </a:lnSpc>
            </a:pPr>
            <a:r>
              <a:rPr lang="he-IL" dirty="0"/>
              <a:t>לפיכך, את עניין ניסוך המים השנוי במחלוקת, הם חגגו בטקסיות מרובה. לטקס הזה אפילו ניתן שם מיוחד: "שמחת בית השואבה", שעליה נאמר: </a:t>
            </a:r>
            <a:r>
              <a:rPr lang="he-IL" b="1" dirty="0"/>
              <a:t>"מי שלא ראה שמחת בית השואבה – לא ראה שמחה מימיו".</a:t>
            </a:r>
            <a:endParaRPr lang="en-US" b="1" dirty="0"/>
          </a:p>
        </p:txBody>
      </p:sp>
    </p:spTree>
    <p:extLst>
      <p:ext uri="{BB962C8B-B14F-4D97-AF65-F5344CB8AC3E}">
        <p14:creationId xmlns:p14="http://schemas.microsoft.com/office/powerpoint/2010/main" val="1620130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1"/>
          <p:cNvSpPr/>
          <p:nvPr/>
        </p:nvSpPr>
        <p:spPr>
          <a:xfrm>
            <a:off x="1158240" y="2272159"/>
            <a:ext cx="6332220" cy="3780522"/>
          </a:xfrm>
          <a:prstGeom prst="rect">
            <a:avLst/>
          </a:prstGeom>
        </p:spPr>
        <p:txBody>
          <a:bodyPr wrap="square">
            <a:spAutoFit/>
          </a:bodyPr>
          <a:lstStyle/>
          <a:p>
            <a:pPr algn="r" rtl="1">
              <a:lnSpc>
                <a:spcPct val="150000"/>
              </a:lnSpc>
            </a:pPr>
            <a:r>
              <a:rPr lang="he-IL" b="1" i="1" dirty="0"/>
              <a:t>סיפון</a:t>
            </a:r>
            <a:r>
              <a:rPr lang="he-IL" dirty="0"/>
              <a:t> – מילה יוונית שפירושה צינור כפוף בצורת "ח", </a:t>
            </a:r>
            <a:br>
              <a:rPr lang="he-IL" dirty="0"/>
            </a:br>
            <a:r>
              <a:rPr lang="he-IL" dirty="0"/>
              <a:t>המשמש להעברת נוזלים בכוח לחץ האוויר מכלי אחד אל כלי נמוך ממנו (מילון אבן שושן).</a:t>
            </a:r>
            <a:br>
              <a:rPr lang="en-US" dirty="0"/>
            </a:br>
            <a:r>
              <a:rPr lang="he-IL" dirty="0"/>
              <a:t> </a:t>
            </a:r>
            <a:br>
              <a:rPr lang="en-US" dirty="0"/>
            </a:br>
            <a:r>
              <a:rPr lang="he-IL" dirty="0"/>
              <a:t>כדי שנבין את עיקרון הפעולה של משאבת השילוח שנבנה, </a:t>
            </a:r>
          </a:p>
          <a:p>
            <a:pPr algn="r" rtl="1">
              <a:lnSpc>
                <a:spcPct val="150000"/>
              </a:lnSpc>
            </a:pPr>
            <a:r>
              <a:rPr lang="he-IL" dirty="0"/>
              <a:t>עלינו להכיר שתי תופעות:</a:t>
            </a:r>
          </a:p>
          <a:p>
            <a:pPr marL="285750" indent="-285750" algn="r" rtl="1">
              <a:lnSpc>
                <a:spcPct val="150000"/>
              </a:lnSpc>
              <a:buFont typeface="Arial" pitchFamily="34" charset="0"/>
              <a:buChar char="•"/>
            </a:pPr>
            <a:r>
              <a:rPr lang="he-IL" dirty="0"/>
              <a:t>חוק "כלים שלובים"</a:t>
            </a:r>
          </a:p>
          <a:p>
            <a:pPr marL="285750" indent="-285750" algn="r" rtl="1">
              <a:lnSpc>
                <a:spcPct val="150000"/>
              </a:lnSpc>
              <a:buFont typeface="Arial" pitchFamily="34" charset="0"/>
              <a:buChar char="•"/>
            </a:pPr>
            <a:r>
              <a:rPr lang="he-IL" dirty="0"/>
              <a:t>עקרון הפעולה של משאבת סיפון</a:t>
            </a:r>
            <a:br>
              <a:rPr lang="en-US" dirty="0"/>
            </a:br>
            <a:endParaRPr lang="he-IL" dirty="0"/>
          </a:p>
        </p:txBody>
      </p:sp>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104" y="3468283"/>
            <a:ext cx="1673982" cy="2199194"/>
          </a:xfrm>
          <a:prstGeom prst="rect">
            <a:avLst/>
          </a:prstGeom>
        </p:spPr>
      </p:pic>
    </p:spTree>
    <p:extLst>
      <p:ext uri="{BB962C8B-B14F-4D97-AF65-F5344CB8AC3E}">
        <p14:creationId xmlns:p14="http://schemas.microsoft.com/office/powerpoint/2010/main" val="2294621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מציין מיקום תוכן 2"/>
          <p:cNvSpPr txBox="1">
            <a:spLocks/>
          </p:cNvSpPr>
          <p:nvPr/>
        </p:nvSpPr>
        <p:spPr>
          <a:xfrm>
            <a:off x="1431072" y="1701964"/>
            <a:ext cx="6203031" cy="4525963"/>
          </a:xfrm>
          <a:prstGeom prst="rect">
            <a:avLst/>
          </a:prstGeom>
        </p:spPr>
        <p:txBody>
          <a:bodyPr>
            <a:normAutofit fontScale="25000" lnSpcReduction="2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Font typeface="Arial" panose="020B0604020202020204" pitchFamily="34" charset="0"/>
              <a:buNone/>
            </a:pPr>
            <a:r>
              <a:rPr lang="he-IL" dirty="0"/>
              <a:t> </a:t>
            </a:r>
            <a:endParaRPr lang="en-US" sz="7400" dirty="0"/>
          </a:p>
          <a:p>
            <a:pPr marL="0" indent="0">
              <a:lnSpc>
                <a:spcPct val="170000"/>
              </a:lnSpc>
              <a:spcBef>
                <a:spcPts val="0"/>
              </a:spcBef>
              <a:buFont typeface="Arial" panose="020B0604020202020204" pitchFamily="34" charset="0"/>
              <a:buNone/>
            </a:pPr>
            <a:r>
              <a:rPr lang="he-IL" sz="7200" b="1" dirty="0">
                <a:solidFill>
                  <a:srgbClr val="FF0000"/>
                </a:solidFill>
              </a:rPr>
              <a:t>ניסוי מספר 1:</a:t>
            </a:r>
          </a:p>
          <a:p>
            <a:pPr marL="0" indent="0">
              <a:lnSpc>
                <a:spcPct val="170000"/>
              </a:lnSpc>
              <a:spcBef>
                <a:spcPts val="0"/>
              </a:spcBef>
              <a:buFont typeface="Arial" panose="020B0604020202020204" pitchFamily="34" charset="0"/>
              <a:buNone/>
            </a:pPr>
            <a:r>
              <a:rPr lang="he-IL" sz="7200" b="1" u="sng" dirty="0"/>
              <a:t>ציוד:</a:t>
            </a:r>
            <a:endParaRPr lang="en-US" sz="7200" dirty="0"/>
          </a:p>
          <a:p>
            <a:pPr marL="0" indent="0">
              <a:lnSpc>
                <a:spcPct val="170000"/>
              </a:lnSpc>
              <a:spcBef>
                <a:spcPts val="0"/>
              </a:spcBef>
              <a:buFont typeface="Arial" panose="020B0604020202020204" pitchFamily="34" charset="0"/>
              <a:buNone/>
            </a:pPr>
            <a:r>
              <a:rPr lang="he-IL" sz="7200" dirty="0"/>
              <a:t>צינורית שקופה</a:t>
            </a:r>
            <a:endParaRPr lang="en-US" sz="7200" dirty="0"/>
          </a:p>
          <a:p>
            <a:pPr marL="0" indent="0">
              <a:lnSpc>
                <a:spcPct val="170000"/>
              </a:lnSpc>
              <a:spcBef>
                <a:spcPts val="0"/>
              </a:spcBef>
              <a:buFont typeface="Arial" panose="020B0604020202020204" pitchFamily="34" charset="0"/>
              <a:buNone/>
            </a:pPr>
            <a:r>
              <a:rPr lang="he-IL" sz="7200" dirty="0"/>
              <a:t>מיץ או מים צבועים</a:t>
            </a:r>
          </a:p>
          <a:p>
            <a:pPr marL="0" indent="0">
              <a:lnSpc>
                <a:spcPct val="170000"/>
              </a:lnSpc>
              <a:spcBef>
                <a:spcPts val="0"/>
              </a:spcBef>
              <a:buFont typeface="Arial" panose="020B0604020202020204" pitchFamily="34" charset="0"/>
              <a:buNone/>
            </a:pPr>
            <a:r>
              <a:rPr lang="he-IL" sz="7200" b="1" u="sng" dirty="0"/>
              <a:t>התנסות:</a:t>
            </a:r>
            <a:endParaRPr lang="en-US" sz="7200" dirty="0"/>
          </a:p>
          <a:p>
            <a:pPr marL="0" indent="0">
              <a:lnSpc>
                <a:spcPct val="170000"/>
              </a:lnSpc>
              <a:spcBef>
                <a:spcPts val="0"/>
              </a:spcBef>
              <a:buFont typeface="Arial" panose="020B0604020202020204" pitchFamily="34" charset="0"/>
              <a:buNone/>
            </a:pPr>
            <a:r>
              <a:rPr lang="he-IL" sz="7200" u="sng" dirty="0"/>
              <a:t>החזיקו</a:t>
            </a:r>
            <a:r>
              <a:rPr lang="he-IL" sz="7200" dirty="0"/>
              <a:t> את הצינורית בשתי ידיים באופן הבא: </a:t>
            </a:r>
            <a:endParaRPr lang="en-US" sz="7200" dirty="0"/>
          </a:p>
          <a:p>
            <a:pPr marL="0" indent="0">
              <a:lnSpc>
                <a:spcPct val="170000"/>
              </a:lnSpc>
              <a:spcBef>
                <a:spcPts val="0"/>
              </a:spcBef>
              <a:buFont typeface="Arial" panose="020B0604020202020204" pitchFamily="34" charset="0"/>
              <a:buNone/>
            </a:pPr>
            <a:r>
              <a:rPr lang="he-IL" sz="7200" dirty="0"/>
              <a:t>שני הקצוות של הצינורית מוגבהים, </a:t>
            </a:r>
            <a:endParaRPr lang="en-US" sz="7200" dirty="0"/>
          </a:p>
          <a:p>
            <a:pPr marL="0" indent="0">
              <a:lnSpc>
                <a:spcPct val="170000"/>
              </a:lnSpc>
              <a:spcBef>
                <a:spcPts val="0"/>
              </a:spcBef>
              <a:buFont typeface="Arial" panose="020B0604020202020204" pitchFamily="34" charset="0"/>
              <a:buNone/>
            </a:pPr>
            <a:r>
              <a:rPr lang="he-IL" sz="7200" dirty="0"/>
              <a:t>והצינורית יוצרת צורת קשת.</a:t>
            </a:r>
            <a:endParaRPr lang="en-US" sz="7200" dirty="0"/>
          </a:p>
          <a:p>
            <a:pPr marL="0" indent="0">
              <a:lnSpc>
                <a:spcPct val="170000"/>
              </a:lnSpc>
              <a:spcBef>
                <a:spcPts val="0"/>
              </a:spcBef>
              <a:buFont typeface="Arial" panose="020B0604020202020204" pitchFamily="34" charset="0"/>
              <a:buNone/>
            </a:pPr>
            <a:r>
              <a:rPr lang="he-IL" sz="7200" u="sng" dirty="0"/>
              <a:t>החדירו</a:t>
            </a:r>
            <a:r>
              <a:rPr lang="he-IL" sz="7200" dirty="0"/>
              <a:t> מעט מיץ אל הצינורית, דרך אחד משני הפתחים שלה.</a:t>
            </a:r>
            <a:endParaRPr lang="en-US" sz="7200" dirty="0"/>
          </a:p>
          <a:p>
            <a:pPr marL="0" indent="0">
              <a:lnSpc>
                <a:spcPct val="170000"/>
              </a:lnSpc>
              <a:spcBef>
                <a:spcPts val="0"/>
              </a:spcBef>
              <a:buFont typeface="Arial" panose="020B0604020202020204" pitchFamily="34" charset="0"/>
              <a:buNone/>
            </a:pPr>
            <a:r>
              <a:rPr lang="he-IL" sz="7200" b="1" dirty="0"/>
              <a:t> </a:t>
            </a:r>
            <a:endParaRPr lang="en-US" sz="7200" dirty="0"/>
          </a:p>
          <a:p>
            <a:pPr marL="0" indent="0">
              <a:lnSpc>
                <a:spcPct val="170000"/>
              </a:lnSpc>
              <a:spcBef>
                <a:spcPts val="0"/>
              </a:spcBef>
              <a:buFont typeface="Arial" panose="020B0604020202020204" pitchFamily="34" charset="0"/>
              <a:buNone/>
            </a:pPr>
            <a:br>
              <a:rPr lang="he-IL" sz="7200" dirty="0"/>
            </a:br>
            <a:endParaRPr lang="he-IL" sz="7200" dirty="0"/>
          </a:p>
        </p:txBody>
      </p:sp>
      <p:pic>
        <p:nvPicPr>
          <p:cNvPr id="6" name="תמונה 5"/>
          <p:cNvPicPr>
            <a:picLocks noChangeAspect="1"/>
          </p:cNvPicPr>
          <p:nvPr/>
        </p:nvPicPr>
        <p:blipFill rotWithShape="1">
          <a:blip r:embed="rId3" cstate="print">
            <a:extLst>
              <a:ext uri="{28A0092B-C50C-407E-A947-70E740481C1C}">
                <a14:useLocalDpi xmlns:a14="http://schemas.microsoft.com/office/drawing/2010/main" val="0"/>
              </a:ext>
            </a:extLst>
          </a:blip>
          <a:srcRect l="19667" t="36778" r="52083" b="26445"/>
          <a:stretch/>
        </p:blipFill>
        <p:spPr>
          <a:xfrm rot="5400000">
            <a:off x="740403" y="3037203"/>
            <a:ext cx="1381338" cy="1348740"/>
          </a:xfrm>
          <a:prstGeom prst="rect">
            <a:avLst/>
          </a:prstGeom>
        </p:spPr>
      </p:pic>
    </p:spTree>
    <p:extLst>
      <p:ext uri="{BB962C8B-B14F-4D97-AF65-F5344CB8AC3E}">
        <p14:creationId xmlns:p14="http://schemas.microsoft.com/office/powerpoint/2010/main" val="2266321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ציין מיקום תוכן 2"/>
          <p:cNvSpPr txBox="1">
            <a:spLocks/>
          </p:cNvSpPr>
          <p:nvPr/>
        </p:nvSpPr>
        <p:spPr>
          <a:xfrm>
            <a:off x="-16377" y="1877224"/>
            <a:ext cx="8003231" cy="4525963"/>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1" eaLnBrk="1" fontAlgn="auto" latinLnBrk="0" hangingPunct="1">
              <a:lnSpc>
                <a:spcPct val="150000"/>
              </a:lnSpc>
              <a:spcBef>
                <a:spcPts val="0"/>
              </a:spcBef>
              <a:spcAft>
                <a:spcPts val="0"/>
              </a:spcAft>
              <a:buClrTx/>
              <a:buSzTx/>
              <a:buFont typeface="Arial" pitchFamily="34" charset="0"/>
              <a:buNone/>
              <a:tabLst/>
              <a:defRPr/>
            </a:pPr>
            <a:r>
              <a:rPr kumimoji="0" lang="he-IL" sz="1800" b="0" i="0" u="none" strike="noStrike" kern="1200" cap="none" spc="0" normalizeH="0" baseline="0" noProof="0" dirty="0">
                <a:ln>
                  <a:noFill/>
                </a:ln>
                <a:solidFill>
                  <a:sysClr val="windowText" lastClr="000000"/>
                </a:solidFill>
                <a:effectLst/>
                <a:uLnTx/>
                <a:uFillTx/>
                <a:latin typeface="Calibri"/>
                <a:ea typeface="+mn-ea"/>
                <a:cs typeface="Arial"/>
              </a:rPr>
              <a:t> </a:t>
            </a:r>
            <a:r>
              <a:rPr kumimoji="0" lang="he-IL" sz="1800" b="1" i="0" u="none" strike="noStrike" kern="1200" cap="none" spc="0" normalizeH="0" baseline="0" noProof="0" dirty="0">
                <a:ln>
                  <a:noFill/>
                </a:ln>
                <a:solidFill>
                  <a:srgbClr val="0070C0"/>
                </a:solidFill>
                <a:effectLst/>
                <a:uLnTx/>
                <a:uFillTx/>
                <a:latin typeface="Calibri"/>
                <a:ea typeface="+mn-ea"/>
                <a:cs typeface="Arial"/>
              </a:rPr>
              <a:t>מה קורה?</a:t>
            </a:r>
            <a:endParaRPr kumimoji="0" lang="en-US" sz="1800" b="0" i="0" u="none" strike="noStrike" kern="1200" cap="none" spc="0" normalizeH="0" baseline="0" noProof="0" dirty="0">
              <a:ln>
                <a:noFill/>
              </a:ln>
              <a:solidFill>
                <a:srgbClr val="0070C0"/>
              </a:solidFill>
              <a:effectLst/>
              <a:uLnTx/>
              <a:uFillTx/>
              <a:latin typeface="Calibri"/>
              <a:ea typeface="+mn-ea"/>
            </a:endParaRPr>
          </a:p>
          <a:p>
            <a:pPr marL="0" marR="0" lvl="0" indent="0" algn="r" defTabSz="914400" rtl="1" eaLnBrk="1" fontAlgn="auto" latinLnBrk="0" hangingPunct="1">
              <a:lnSpc>
                <a:spcPct val="150000"/>
              </a:lnSpc>
              <a:spcBef>
                <a:spcPts val="0"/>
              </a:spcBef>
              <a:spcAft>
                <a:spcPts val="0"/>
              </a:spcAft>
              <a:buClrTx/>
              <a:buSzTx/>
              <a:buFont typeface="Arial" pitchFamily="34" charset="0"/>
              <a:buNone/>
              <a:tabLst/>
              <a:defRPr/>
            </a:pPr>
            <a:r>
              <a:rPr kumimoji="0" lang="he-IL" sz="1800" b="1" i="0" u="none" strike="noStrike" kern="1200" cap="none" spc="0" normalizeH="0" baseline="0" noProof="0" dirty="0">
                <a:ln>
                  <a:noFill/>
                </a:ln>
                <a:solidFill>
                  <a:sysClr val="windowText" lastClr="000000"/>
                </a:solidFill>
                <a:effectLst/>
                <a:uLnTx/>
                <a:uFillTx/>
                <a:latin typeface="Calibri"/>
                <a:ea typeface="+mn-ea"/>
                <a:cs typeface="Arial"/>
              </a:rPr>
              <a:t> </a:t>
            </a:r>
            <a:r>
              <a:rPr kumimoji="0" lang="he-IL" sz="1800" b="0" i="0" u="sng" strike="noStrike" kern="1200" cap="none" spc="0" normalizeH="0" baseline="0" noProof="0" dirty="0">
                <a:ln>
                  <a:noFill/>
                </a:ln>
                <a:solidFill>
                  <a:sysClr val="windowText" lastClr="000000"/>
                </a:solidFill>
                <a:effectLst/>
                <a:uLnTx/>
                <a:uFillTx/>
                <a:latin typeface="Calibri"/>
                <a:ea typeface="+mn-ea"/>
                <a:cs typeface="Arial"/>
              </a:rPr>
              <a:t>הוסיפו</a:t>
            </a:r>
            <a:r>
              <a:rPr kumimoji="0" lang="he-IL" sz="1800" b="0" i="0" u="none" strike="noStrike" kern="1200" cap="none" spc="0" normalizeH="0" baseline="0" noProof="0" dirty="0">
                <a:ln>
                  <a:noFill/>
                </a:ln>
                <a:solidFill>
                  <a:sysClr val="windowText" lastClr="000000"/>
                </a:solidFill>
                <a:effectLst/>
                <a:uLnTx/>
                <a:uFillTx/>
                <a:latin typeface="Calibri"/>
                <a:ea typeface="+mn-ea"/>
                <a:cs typeface="Arial"/>
              </a:rPr>
              <a:t> מעט מיץ לצינורית מצד ימין.</a:t>
            </a:r>
            <a:endParaRPr kumimoji="0" lang="en-US" sz="1800" b="0" i="0" u="none" strike="noStrike" kern="1200" cap="none" spc="0" normalizeH="0" baseline="0" noProof="0" dirty="0">
              <a:ln>
                <a:noFill/>
              </a:ln>
              <a:solidFill>
                <a:sysClr val="windowText" lastClr="000000"/>
              </a:solidFill>
              <a:effectLst/>
              <a:uLnTx/>
              <a:uFillTx/>
              <a:latin typeface="Calibri"/>
              <a:ea typeface="+mn-ea"/>
            </a:endParaRPr>
          </a:p>
          <a:p>
            <a:pPr marL="0" marR="0" lvl="0" indent="0" algn="r" defTabSz="914400" rtl="1" eaLnBrk="1" fontAlgn="auto" latinLnBrk="0" hangingPunct="1">
              <a:lnSpc>
                <a:spcPct val="150000"/>
              </a:lnSpc>
              <a:spcBef>
                <a:spcPts val="0"/>
              </a:spcBef>
              <a:spcAft>
                <a:spcPts val="0"/>
              </a:spcAft>
              <a:buClrTx/>
              <a:buSzTx/>
              <a:buFont typeface="Arial" pitchFamily="34" charset="0"/>
              <a:buNone/>
              <a:tabLst/>
              <a:defRPr/>
            </a:pPr>
            <a:r>
              <a:rPr kumimoji="0" lang="he-IL" sz="1800" b="0" i="0" u="sng" strike="noStrike" kern="1200" cap="none" spc="0" normalizeH="0" baseline="0" noProof="0" dirty="0">
                <a:ln>
                  <a:noFill/>
                </a:ln>
                <a:solidFill>
                  <a:sysClr val="windowText" lastClr="000000"/>
                </a:solidFill>
                <a:effectLst/>
                <a:uLnTx/>
                <a:uFillTx/>
                <a:latin typeface="Calibri"/>
                <a:ea typeface="+mn-ea"/>
                <a:cs typeface="Arial"/>
              </a:rPr>
              <a:t>הוסיפו</a:t>
            </a:r>
            <a:r>
              <a:rPr kumimoji="0" lang="he-IL" sz="1800" b="0" i="0" u="none" strike="noStrike" kern="1200" cap="none" spc="0" normalizeH="0" baseline="0" noProof="0" dirty="0">
                <a:ln>
                  <a:noFill/>
                </a:ln>
                <a:solidFill>
                  <a:sysClr val="windowText" lastClr="000000"/>
                </a:solidFill>
                <a:effectLst/>
                <a:uLnTx/>
                <a:uFillTx/>
                <a:latin typeface="Calibri"/>
                <a:ea typeface="+mn-ea"/>
                <a:cs typeface="Arial"/>
              </a:rPr>
              <a:t> מעט מיץ לצינורית מצד שמאל.</a:t>
            </a:r>
            <a:endParaRPr kumimoji="0" lang="en-US" sz="1800" b="0" i="0" u="none" strike="noStrike" kern="1200" cap="none" spc="0" normalizeH="0" baseline="0" noProof="0" dirty="0">
              <a:ln>
                <a:noFill/>
              </a:ln>
              <a:solidFill>
                <a:sysClr val="windowText" lastClr="000000"/>
              </a:solidFill>
              <a:effectLst/>
              <a:uLnTx/>
              <a:uFillTx/>
              <a:latin typeface="Calibri"/>
              <a:ea typeface="+mn-ea"/>
            </a:endParaRPr>
          </a:p>
          <a:p>
            <a:pPr marL="0" marR="0" lvl="0" indent="0" algn="r" defTabSz="914400" rtl="1" eaLnBrk="1" fontAlgn="auto" latinLnBrk="0" hangingPunct="1">
              <a:lnSpc>
                <a:spcPct val="150000"/>
              </a:lnSpc>
              <a:spcBef>
                <a:spcPts val="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rPr>
              <a:t> </a:t>
            </a:r>
            <a:r>
              <a:rPr kumimoji="0" lang="he-IL" sz="1800" b="1" i="0" u="none" strike="noStrike" kern="1200" cap="none" spc="0" normalizeH="0" baseline="0" noProof="0" dirty="0">
                <a:ln>
                  <a:noFill/>
                </a:ln>
                <a:solidFill>
                  <a:srgbClr val="0070C0"/>
                </a:solidFill>
                <a:effectLst/>
                <a:uLnTx/>
                <a:uFillTx/>
                <a:latin typeface="Calibri"/>
                <a:ea typeface="+mn-ea"/>
                <a:cs typeface="Arial"/>
              </a:rPr>
              <a:t>מה קורה?</a:t>
            </a:r>
            <a:endParaRPr kumimoji="0" lang="en-US" sz="1800" b="0" i="0" u="none" strike="noStrike" kern="1200" cap="none" spc="0" normalizeH="0" baseline="0" noProof="0" dirty="0">
              <a:ln>
                <a:noFill/>
              </a:ln>
              <a:solidFill>
                <a:srgbClr val="0070C0"/>
              </a:solidFill>
              <a:effectLst/>
              <a:uLnTx/>
              <a:uFillTx/>
              <a:latin typeface="Calibri"/>
              <a:ea typeface="+mn-ea"/>
            </a:endParaRPr>
          </a:p>
          <a:p>
            <a:pPr marL="0" marR="0" lvl="0" indent="0" algn="r" defTabSz="914400" rtl="1" eaLnBrk="1" fontAlgn="auto" latinLnBrk="0" hangingPunct="1">
              <a:lnSpc>
                <a:spcPct val="150000"/>
              </a:lnSpc>
              <a:spcBef>
                <a:spcPts val="0"/>
              </a:spcBef>
              <a:spcAft>
                <a:spcPts val="0"/>
              </a:spcAft>
              <a:buClrTx/>
              <a:buSzTx/>
              <a:buFont typeface="Arial" pitchFamily="34" charset="0"/>
              <a:buNone/>
              <a:tabLst/>
              <a:defRPr/>
            </a:pPr>
            <a:r>
              <a:rPr kumimoji="0" lang="he-IL" sz="1800" b="1" i="0" u="none" strike="noStrike" kern="1200" cap="none" spc="0" normalizeH="0" baseline="0" noProof="0" dirty="0">
                <a:ln>
                  <a:noFill/>
                </a:ln>
                <a:solidFill>
                  <a:sysClr val="windowText" lastClr="000000"/>
                </a:solidFill>
                <a:effectLst/>
                <a:uLnTx/>
                <a:uFillTx/>
                <a:latin typeface="Calibri"/>
                <a:ea typeface="+mn-ea"/>
                <a:cs typeface="Arial"/>
              </a:rPr>
              <a:t> </a:t>
            </a:r>
            <a:endParaRPr kumimoji="0" lang="en-US" sz="1800" b="0" i="0" u="none" strike="noStrike" kern="1200" cap="none" spc="0" normalizeH="0" baseline="0" noProof="0" dirty="0">
              <a:ln>
                <a:noFill/>
              </a:ln>
              <a:solidFill>
                <a:sysClr val="windowText" lastClr="000000"/>
              </a:solidFill>
              <a:effectLst/>
              <a:uLnTx/>
              <a:uFillTx/>
              <a:latin typeface="Calibri"/>
              <a:ea typeface="+mn-ea"/>
            </a:endParaRPr>
          </a:p>
        </p:txBody>
      </p:sp>
      <p:pic>
        <p:nvPicPr>
          <p:cNvPr id="4" name="תמונה 3"/>
          <p:cNvPicPr>
            <a:picLocks noChangeAspect="1"/>
          </p:cNvPicPr>
          <p:nvPr/>
        </p:nvPicPr>
        <p:blipFill rotWithShape="1">
          <a:blip r:embed="rId3" cstate="print">
            <a:extLst>
              <a:ext uri="{28A0092B-C50C-407E-A947-70E740481C1C}">
                <a14:useLocalDpi xmlns:a14="http://schemas.microsoft.com/office/drawing/2010/main" val="0"/>
              </a:ext>
            </a:extLst>
          </a:blip>
          <a:srcRect l="28167" t="41223" r="42416" b="21444"/>
          <a:stretch/>
        </p:blipFill>
        <p:spPr>
          <a:xfrm rot="5400000">
            <a:off x="1165548" y="2129478"/>
            <a:ext cx="1436994" cy="1367790"/>
          </a:xfrm>
          <a:prstGeom prst="rect">
            <a:avLst/>
          </a:prstGeom>
        </p:spPr>
      </p:pic>
      <p:pic>
        <p:nvPicPr>
          <p:cNvPr id="5" name="תמונה 4"/>
          <p:cNvPicPr>
            <a:picLocks noChangeAspect="1"/>
          </p:cNvPicPr>
          <p:nvPr/>
        </p:nvPicPr>
        <p:blipFill rotWithShape="1">
          <a:blip r:embed="rId4" cstate="print">
            <a:extLst>
              <a:ext uri="{28A0092B-C50C-407E-A947-70E740481C1C}">
                <a14:useLocalDpi xmlns:a14="http://schemas.microsoft.com/office/drawing/2010/main" val="0"/>
              </a:ext>
            </a:extLst>
          </a:blip>
          <a:srcRect l="14000" t="43111" r="55583" b="19111"/>
          <a:stretch/>
        </p:blipFill>
        <p:spPr>
          <a:xfrm rot="5400000">
            <a:off x="1027710" y="3891000"/>
            <a:ext cx="1712670" cy="1367790"/>
          </a:xfrm>
          <a:prstGeom prst="rect">
            <a:avLst/>
          </a:prstGeom>
        </p:spPr>
      </p:pic>
    </p:spTree>
    <p:extLst>
      <p:ext uri="{BB962C8B-B14F-4D97-AF65-F5344CB8AC3E}">
        <p14:creationId xmlns:p14="http://schemas.microsoft.com/office/powerpoint/2010/main" val="2689624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1"/>
          <p:cNvSpPr/>
          <p:nvPr/>
        </p:nvSpPr>
        <p:spPr>
          <a:xfrm>
            <a:off x="2819400" y="2089482"/>
            <a:ext cx="4572000" cy="3416320"/>
          </a:xfrm>
          <a:prstGeom prst="rect">
            <a:avLst/>
          </a:prstGeom>
        </p:spPr>
        <p:txBody>
          <a:bodyPr>
            <a:spAutoFit/>
          </a:bodyPr>
          <a:lstStyle/>
          <a:p>
            <a:pPr lvl="0" algn="r" defTabSz="914400" rtl="1">
              <a:lnSpc>
                <a:spcPct val="150000"/>
              </a:lnSpc>
              <a:defRPr/>
            </a:pPr>
            <a:r>
              <a:rPr lang="he-IL" b="1" dirty="0">
                <a:solidFill>
                  <a:srgbClr val="0070C0"/>
                </a:solidFill>
              </a:rPr>
              <a:t>למה זה קורה?</a:t>
            </a:r>
            <a:endParaRPr lang="en-US" dirty="0">
              <a:solidFill>
                <a:srgbClr val="0070C0"/>
              </a:solidFill>
            </a:endParaRPr>
          </a:p>
          <a:p>
            <a:pPr lvl="0" algn="r" defTabSz="914400" rtl="1">
              <a:lnSpc>
                <a:spcPct val="150000"/>
              </a:lnSpc>
              <a:defRPr/>
            </a:pPr>
            <a:r>
              <a:rPr lang="he-IL" dirty="0">
                <a:solidFill>
                  <a:sysClr val="windowText" lastClr="000000"/>
                </a:solidFill>
              </a:rPr>
              <a:t>התופעה נקראת </a:t>
            </a:r>
            <a:r>
              <a:rPr lang="he-IL" b="1" dirty="0">
                <a:solidFill>
                  <a:sysClr val="windowText" lastClr="000000"/>
                </a:solidFill>
              </a:rPr>
              <a:t>"חוק כלים שלובים".</a:t>
            </a:r>
            <a:endParaRPr lang="en-US" dirty="0">
              <a:solidFill>
                <a:sysClr val="windowText" lastClr="000000"/>
              </a:solidFill>
            </a:endParaRPr>
          </a:p>
          <a:p>
            <a:pPr lvl="0" algn="r" defTabSz="914400" rtl="1">
              <a:lnSpc>
                <a:spcPct val="150000"/>
              </a:lnSpc>
              <a:defRPr/>
            </a:pPr>
            <a:r>
              <a:rPr lang="he-IL" dirty="0">
                <a:solidFill>
                  <a:sysClr val="windowText" lastClr="000000"/>
                </a:solidFill>
              </a:rPr>
              <a:t>על שני פתחי הצינורית פועל לחץ אטמוספרי, ש"מבקש" לדחוק את הנוזל לכיוון הנגדי. </a:t>
            </a:r>
            <a:endParaRPr lang="en-US" dirty="0">
              <a:solidFill>
                <a:sysClr val="windowText" lastClr="000000"/>
              </a:solidFill>
            </a:endParaRPr>
          </a:p>
          <a:p>
            <a:pPr lvl="0" algn="r" defTabSz="914400" rtl="1">
              <a:lnSpc>
                <a:spcPct val="150000"/>
              </a:lnSpc>
              <a:defRPr/>
            </a:pPr>
            <a:r>
              <a:rPr lang="he-IL" dirty="0">
                <a:solidFill>
                  <a:sysClr val="windowText" lastClr="000000"/>
                </a:solidFill>
              </a:rPr>
              <a:t>אבל – כיוון שמשני הצדדים פועל אותו לחץ בדיוק – הנוזל נשאר באותו גובה בשני הצדדים.</a:t>
            </a:r>
            <a:endParaRPr lang="en-US" dirty="0">
              <a:solidFill>
                <a:sysClr val="windowText" lastClr="000000"/>
              </a:solidFill>
            </a:endParaRPr>
          </a:p>
          <a:p>
            <a:pPr lvl="0" algn="r" defTabSz="914400" rtl="1">
              <a:lnSpc>
                <a:spcPct val="150000"/>
              </a:lnSpc>
              <a:defRPr/>
            </a:pPr>
            <a:br>
              <a:rPr lang="he-IL" dirty="0">
                <a:solidFill>
                  <a:sysClr val="windowText" lastClr="000000"/>
                </a:solidFill>
              </a:rPr>
            </a:br>
            <a:endParaRPr lang="he-IL" dirty="0">
              <a:solidFill>
                <a:sysClr val="windowText" lastClr="000000"/>
              </a:solidFill>
            </a:endParaRPr>
          </a:p>
        </p:txBody>
      </p:sp>
    </p:spTree>
    <p:extLst>
      <p:ext uri="{BB962C8B-B14F-4D97-AF65-F5344CB8AC3E}">
        <p14:creationId xmlns:p14="http://schemas.microsoft.com/office/powerpoint/2010/main" val="1757545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3"/>
          <p:cNvSpPr>
            <a:spLocks noChangeArrowheads="1"/>
          </p:cNvSpPr>
          <p:nvPr/>
        </p:nvSpPr>
        <p:spPr bwMode="auto">
          <a:xfrm>
            <a:off x="3101340" y="2033052"/>
            <a:ext cx="4962743"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r" rtl="1" eaLnBrk="1" hangingPunct="1">
              <a:lnSpc>
                <a:spcPct val="150000"/>
              </a:lnSpc>
              <a:spcBef>
                <a:spcPct val="0"/>
              </a:spcBef>
              <a:buFontTx/>
              <a:buNone/>
            </a:pPr>
            <a:r>
              <a:rPr lang="he-IL" altLang="he-IL" sz="1800" b="1" dirty="0">
                <a:solidFill>
                  <a:srgbClr val="FF0000"/>
                </a:solidFill>
                <a:latin typeface="OronMF Black"/>
                <a:ea typeface="OronMF Black"/>
                <a:cs typeface="+mn-cs"/>
              </a:rPr>
              <a:t>ניסוי מספר 2:</a:t>
            </a:r>
          </a:p>
          <a:p>
            <a:pPr algn="r" rtl="1" eaLnBrk="1" hangingPunct="1">
              <a:lnSpc>
                <a:spcPct val="150000"/>
              </a:lnSpc>
              <a:spcBef>
                <a:spcPct val="0"/>
              </a:spcBef>
              <a:buFontTx/>
              <a:buNone/>
            </a:pPr>
            <a:r>
              <a:rPr lang="he-IL" altLang="he-IL" sz="1800" b="1" u="sng" dirty="0">
                <a:latin typeface="OronMF Black"/>
                <a:ea typeface="OronMF Black"/>
                <a:cs typeface="+mn-cs"/>
              </a:rPr>
              <a:t>ציוד:</a:t>
            </a:r>
          </a:p>
          <a:p>
            <a:pPr algn="r" rtl="1" eaLnBrk="1" hangingPunct="1">
              <a:lnSpc>
                <a:spcPct val="150000"/>
              </a:lnSpc>
              <a:spcBef>
                <a:spcPct val="0"/>
              </a:spcBef>
              <a:buFontTx/>
              <a:buNone/>
            </a:pPr>
            <a:r>
              <a:rPr lang="he-IL" altLang="he-IL" sz="1800" dirty="0"/>
              <a:t>1 בקבוק מפלסטיק קשיח, מלא במים</a:t>
            </a:r>
          </a:p>
          <a:p>
            <a:pPr algn="r" rtl="1" eaLnBrk="1" hangingPunct="1">
              <a:lnSpc>
                <a:spcPct val="150000"/>
              </a:lnSpc>
              <a:spcBef>
                <a:spcPct val="0"/>
              </a:spcBef>
              <a:buFontTx/>
              <a:buNone/>
            </a:pPr>
            <a:r>
              <a:rPr lang="he-IL" altLang="he-IL" sz="1800" dirty="0"/>
              <a:t>1 מסמר דק</a:t>
            </a:r>
          </a:p>
          <a:p>
            <a:pPr algn="r" rtl="1" eaLnBrk="1" hangingPunct="1">
              <a:lnSpc>
                <a:spcPct val="150000"/>
              </a:lnSpc>
              <a:spcBef>
                <a:spcPct val="0"/>
              </a:spcBef>
              <a:buFontTx/>
              <a:buNone/>
            </a:pPr>
            <a:r>
              <a:rPr lang="he-IL" altLang="he-IL" sz="1800" dirty="0"/>
              <a:t>1 קערה</a:t>
            </a:r>
          </a:p>
          <a:p>
            <a:pPr algn="r" rtl="1" eaLnBrk="1" hangingPunct="1">
              <a:lnSpc>
                <a:spcPct val="150000"/>
              </a:lnSpc>
              <a:spcBef>
                <a:spcPct val="0"/>
              </a:spcBef>
              <a:buFontTx/>
              <a:buNone/>
            </a:pPr>
            <a:endParaRPr lang="he-IL" altLang="he-IL" sz="1800" dirty="0"/>
          </a:p>
          <a:p>
            <a:pPr algn="r" rtl="1" eaLnBrk="1" hangingPunct="1">
              <a:lnSpc>
                <a:spcPct val="150000"/>
              </a:lnSpc>
              <a:spcBef>
                <a:spcPct val="0"/>
              </a:spcBef>
              <a:buFontTx/>
              <a:buNone/>
            </a:pPr>
            <a:r>
              <a:rPr lang="he-IL" altLang="he-IL" sz="1800" b="1" dirty="0"/>
              <a:t>	הכנות</a:t>
            </a:r>
            <a:r>
              <a:rPr lang="he-IL" altLang="he-IL" sz="1800" dirty="0"/>
              <a:t>:</a:t>
            </a:r>
          </a:p>
          <a:p>
            <a:pPr algn="r" rtl="1" eaLnBrk="1" hangingPunct="1">
              <a:lnSpc>
                <a:spcPct val="150000"/>
              </a:lnSpc>
              <a:spcBef>
                <a:spcPct val="0"/>
              </a:spcBef>
              <a:buNone/>
            </a:pPr>
            <a:r>
              <a:rPr lang="he-IL" altLang="he-IL" sz="1800" dirty="0">
                <a:solidFill>
                  <a:prstClr val="black"/>
                </a:solidFill>
              </a:rPr>
              <a:t>	</a:t>
            </a:r>
            <a:r>
              <a:rPr lang="he-IL" altLang="he-IL" sz="1800" u="sng" dirty="0">
                <a:solidFill>
                  <a:prstClr val="black"/>
                </a:solidFill>
              </a:rPr>
              <a:t>חוררו</a:t>
            </a:r>
            <a:r>
              <a:rPr lang="he-IL" altLang="he-IL" sz="1800" dirty="0">
                <a:solidFill>
                  <a:prstClr val="black"/>
                </a:solidFill>
              </a:rPr>
              <a:t> בעזרת המסמר חור קטן בבקבוק, </a:t>
            </a:r>
          </a:p>
          <a:p>
            <a:pPr algn="r" rtl="1" eaLnBrk="1" hangingPunct="1">
              <a:lnSpc>
                <a:spcPct val="150000"/>
              </a:lnSpc>
              <a:spcBef>
                <a:spcPct val="0"/>
              </a:spcBef>
              <a:buNone/>
            </a:pPr>
            <a:r>
              <a:rPr lang="he-IL" altLang="he-IL" sz="1800" dirty="0">
                <a:solidFill>
                  <a:prstClr val="black"/>
                </a:solidFill>
              </a:rPr>
              <a:t>	בגובה של 10-5 ס"מ מתחתית הבקבוק.</a:t>
            </a:r>
          </a:p>
          <a:p>
            <a:pPr algn="r" rtl="1" eaLnBrk="1" hangingPunct="1">
              <a:lnSpc>
                <a:spcPct val="150000"/>
              </a:lnSpc>
              <a:spcBef>
                <a:spcPct val="0"/>
              </a:spcBef>
              <a:buFontTx/>
              <a:buNone/>
            </a:pPr>
            <a:endParaRPr lang="he-IL" altLang="he-IL" sz="1800" b="1" dirty="0">
              <a:latin typeface="OronMF Black"/>
              <a:ea typeface="OronMF Black"/>
              <a:cs typeface="OronMF Black"/>
            </a:endParaRPr>
          </a:p>
        </p:txBody>
      </p:sp>
      <p:pic>
        <p:nvPicPr>
          <p:cNvPr id="3" name="תמונה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051719" y="4653527"/>
            <a:ext cx="1554163" cy="1163637"/>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39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191272" y="1693108"/>
            <a:ext cx="4566939" cy="46628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eaLnBrk="0" hangingPunct="0">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marL="0" indent="0" algn="r" rtl="1" eaLnBrk="1" hangingPunct="1">
              <a:lnSpc>
                <a:spcPct val="150000"/>
              </a:lnSpc>
              <a:spcBef>
                <a:spcPct val="0"/>
              </a:spcBef>
              <a:buNone/>
            </a:pPr>
            <a:r>
              <a:rPr lang="he-IL" altLang="he-IL" sz="1800" b="1" dirty="0">
                <a:solidFill>
                  <a:prstClr val="black"/>
                </a:solidFill>
                <a:cs typeface="+mn-cs"/>
              </a:rPr>
              <a:t>התנסות </a:t>
            </a:r>
          </a:p>
          <a:p>
            <a:pPr marL="0" indent="0" algn="r" rtl="1" eaLnBrk="1" hangingPunct="1">
              <a:lnSpc>
                <a:spcPct val="150000"/>
              </a:lnSpc>
              <a:spcBef>
                <a:spcPct val="0"/>
              </a:spcBef>
              <a:buNone/>
            </a:pPr>
            <a:r>
              <a:rPr lang="he-IL" altLang="he-IL" sz="1800" u="sng" dirty="0">
                <a:solidFill>
                  <a:prstClr val="black"/>
                </a:solidFill>
                <a:cs typeface="+mn-cs"/>
              </a:rPr>
              <a:t>העמידו</a:t>
            </a:r>
            <a:r>
              <a:rPr lang="he-IL" altLang="he-IL" sz="1800" dirty="0">
                <a:solidFill>
                  <a:prstClr val="black"/>
                </a:solidFill>
                <a:cs typeface="+mn-cs"/>
              </a:rPr>
              <a:t> את הבקבוק.</a:t>
            </a:r>
          </a:p>
          <a:p>
            <a:pPr marL="0" indent="0" algn="r" rtl="1" eaLnBrk="1" hangingPunct="1">
              <a:lnSpc>
                <a:spcPct val="150000"/>
              </a:lnSpc>
              <a:spcBef>
                <a:spcPct val="0"/>
              </a:spcBef>
              <a:buNone/>
            </a:pPr>
            <a:endParaRPr lang="he-IL" altLang="he-IL" sz="1800" dirty="0">
              <a:solidFill>
                <a:prstClr val="black"/>
              </a:solidFill>
              <a:cs typeface="+mn-cs"/>
            </a:endParaRPr>
          </a:p>
          <a:p>
            <a:pPr marL="0" indent="0" algn="r" rtl="1" eaLnBrk="1" hangingPunct="1">
              <a:lnSpc>
                <a:spcPct val="150000"/>
              </a:lnSpc>
              <a:spcBef>
                <a:spcPct val="0"/>
              </a:spcBef>
              <a:buNone/>
            </a:pPr>
            <a:r>
              <a:rPr lang="he-IL" altLang="he-IL" sz="1800" i="1" dirty="0">
                <a:solidFill>
                  <a:prstClr val="black"/>
                </a:solidFill>
                <a:cs typeface="+mn-cs"/>
              </a:rPr>
              <a:t>שאלת חקר:</a:t>
            </a:r>
          </a:p>
          <a:p>
            <a:pPr marL="0" indent="0" algn="r" rtl="1" eaLnBrk="1" hangingPunct="1">
              <a:lnSpc>
                <a:spcPct val="150000"/>
              </a:lnSpc>
              <a:spcBef>
                <a:spcPct val="0"/>
              </a:spcBef>
              <a:buNone/>
            </a:pPr>
            <a:r>
              <a:rPr lang="he-IL" altLang="he-IL" sz="1800" dirty="0">
                <a:solidFill>
                  <a:prstClr val="black"/>
                </a:solidFill>
                <a:cs typeface="+mn-cs"/>
              </a:rPr>
              <a:t>מה יקרה אם תשלפו את המסמר מתוך הבקבוק? </a:t>
            </a:r>
          </a:p>
          <a:p>
            <a:pPr marL="0" indent="0" algn="r" rtl="1" eaLnBrk="1" hangingPunct="1">
              <a:lnSpc>
                <a:spcPct val="150000"/>
              </a:lnSpc>
              <a:spcBef>
                <a:spcPct val="0"/>
              </a:spcBef>
              <a:buNone/>
            </a:pPr>
            <a:r>
              <a:rPr lang="he-IL" altLang="he-IL" sz="1800" i="1" dirty="0">
                <a:solidFill>
                  <a:prstClr val="black"/>
                </a:solidFill>
                <a:cs typeface="+mn-cs"/>
              </a:rPr>
              <a:t>השערות: </a:t>
            </a:r>
          </a:p>
          <a:p>
            <a:pPr algn="r" rtl="1" eaLnBrk="1" hangingPunct="1">
              <a:lnSpc>
                <a:spcPct val="150000"/>
              </a:lnSpc>
              <a:spcBef>
                <a:spcPct val="0"/>
              </a:spcBef>
            </a:pPr>
            <a:r>
              <a:rPr lang="he-IL" altLang="he-IL" sz="1800" dirty="0">
                <a:solidFill>
                  <a:prstClr val="black"/>
                </a:solidFill>
                <a:cs typeface="+mn-cs"/>
              </a:rPr>
              <a:t>המים יישפכו החוצה</a:t>
            </a:r>
          </a:p>
          <a:p>
            <a:pPr algn="r" rtl="1" eaLnBrk="1" hangingPunct="1">
              <a:lnSpc>
                <a:spcPct val="150000"/>
              </a:lnSpc>
              <a:spcBef>
                <a:spcPct val="0"/>
              </a:spcBef>
            </a:pPr>
            <a:r>
              <a:rPr lang="he-IL" altLang="he-IL" sz="1800" dirty="0">
                <a:solidFill>
                  <a:prstClr val="black"/>
                </a:solidFill>
                <a:cs typeface="+mn-cs"/>
              </a:rPr>
              <a:t>המים לא יישפכו החוצה</a:t>
            </a:r>
          </a:p>
          <a:p>
            <a:pPr marL="0" indent="0" algn="r" rtl="1" eaLnBrk="1" hangingPunct="1">
              <a:lnSpc>
                <a:spcPct val="150000"/>
              </a:lnSpc>
              <a:spcBef>
                <a:spcPct val="0"/>
              </a:spcBef>
              <a:buNone/>
            </a:pPr>
            <a:r>
              <a:rPr lang="he-IL" altLang="he-IL" sz="1800" i="1" dirty="0">
                <a:solidFill>
                  <a:prstClr val="black"/>
                </a:solidFill>
                <a:cs typeface="+mn-cs"/>
              </a:rPr>
              <a:t>בדיקה</a:t>
            </a:r>
            <a:r>
              <a:rPr lang="he-IL" altLang="he-IL" sz="1800" dirty="0">
                <a:solidFill>
                  <a:prstClr val="black"/>
                </a:solidFill>
                <a:cs typeface="+mn-cs"/>
              </a:rPr>
              <a:t>:</a:t>
            </a:r>
          </a:p>
          <a:p>
            <a:pPr marL="0" indent="0" algn="r" rtl="1" eaLnBrk="1" hangingPunct="1">
              <a:lnSpc>
                <a:spcPct val="150000"/>
              </a:lnSpc>
              <a:spcBef>
                <a:spcPct val="0"/>
              </a:spcBef>
              <a:buNone/>
            </a:pPr>
            <a:r>
              <a:rPr lang="he-IL" altLang="he-IL" sz="1800" dirty="0">
                <a:solidFill>
                  <a:prstClr val="black"/>
                </a:solidFill>
                <a:cs typeface="+mn-cs"/>
              </a:rPr>
              <a:t>שלפו את המסמר מתוך הבקבוק.</a:t>
            </a:r>
          </a:p>
          <a:p>
            <a:pPr algn="r" rtl="1" eaLnBrk="1" hangingPunct="1">
              <a:lnSpc>
                <a:spcPct val="150000"/>
              </a:lnSpc>
              <a:spcBef>
                <a:spcPct val="0"/>
              </a:spcBef>
              <a:buFontTx/>
              <a:buNone/>
            </a:pPr>
            <a:r>
              <a:rPr lang="he-IL" altLang="he-IL" sz="1800" b="1" dirty="0">
                <a:solidFill>
                  <a:srgbClr val="0070C0"/>
                </a:solidFill>
                <a:cs typeface="+mn-cs"/>
              </a:rPr>
              <a:t>מה קורה?</a:t>
            </a:r>
          </a:p>
        </p:txBody>
      </p:sp>
      <p:pic>
        <p:nvPicPr>
          <p:cNvPr id="3" name="תמונה 2"/>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57734" y="2101349"/>
            <a:ext cx="1187450" cy="1582737"/>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4" name="תמונה 3"/>
          <p:cNvPicPr>
            <a:picLocks noChangeAspect="1"/>
          </p:cNvPicPr>
          <p:nvPr/>
        </p:nvPicPr>
        <p:blipFill>
          <a:blip r:embed="rId5" cstate="print">
            <a:extLst>
              <a:ext uri="{28A0092B-C50C-407E-A947-70E740481C1C}">
                <a14:useLocalDpi xmlns:a14="http://schemas.microsoft.com/office/drawing/2010/main" val="0"/>
              </a:ext>
            </a:extLst>
          </a:blip>
          <a:srcRect l="14331" t="1698" r="24220" b="-1698"/>
          <a:stretch>
            <a:fillRect/>
          </a:stretch>
        </p:blipFill>
        <p:spPr bwMode="auto">
          <a:xfrm>
            <a:off x="1130349" y="3915797"/>
            <a:ext cx="1242219" cy="1517422"/>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95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1"/>
          <p:cNvSpPr/>
          <p:nvPr/>
        </p:nvSpPr>
        <p:spPr>
          <a:xfrm>
            <a:off x="1798320" y="1968952"/>
            <a:ext cx="5670376" cy="3277820"/>
          </a:xfrm>
          <a:prstGeom prst="rect">
            <a:avLst/>
          </a:prstGeom>
        </p:spPr>
        <p:txBody>
          <a:bodyPr wrap="square">
            <a:spAutoFit/>
          </a:bodyPr>
          <a:lstStyle/>
          <a:p>
            <a:pPr algn="r" rtl="1"/>
            <a:r>
              <a:rPr lang="he-IL" b="1" dirty="0">
                <a:solidFill>
                  <a:srgbClr val="00B0F0"/>
                </a:solidFill>
              </a:rPr>
              <a:t>למה זה קורה? </a:t>
            </a:r>
            <a:endParaRPr lang="en-US" dirty="0">
              <a:solidFill>
                <a:srgbClr val="00B0F0"/>
              </a:solidFill>
            </a:endParaRPr>
          </a:p>
          <a:p>
            <a:pPr algn="r" rtl="1">
              <a:lnSpc>
                <a:spcPct val="150000"/>
              </a:lnSpc>
            </a:pPr>
            <a:r>
              <a:rPr lang="he-IL" dirty="0"/>
              <a:t>חלל החדר מלא באוויר, וכך גם האזור שמחוץ לבקבוק, </a:t>
            </a:r>
          </a:p>
          <a:p>
            <a:pPr algn="r" rtl="1">
              <a:lnSpc>
                <a:spcPct val="150000"/>
              </a:lnSpc>
            </a:pPr>
            <a:r>
              <a:rPr lang="he-IL" dirty="0"/>
              <a:t>הסמוך לחור שחוררנו.</a:t>
            </a:r>
            <a:endParaRPr lang="en-US" dirty="0"/>
          </a:p>
          <a:p>
            <a:pPr algn="r" rtl="1">
              <a:lnSpc>
                <a:spcPct val="150000"/>
              </a:lnSpc>
            </a:pPr>
            <a:r>
              <a:rPr lang="he-IL" dirty="0"/>
              <a:t>אמנם "עמוד המים" שמעל לחור לוחץ על המים שסמוכים לחור, </a:t>
            </a:r>
          </a:p>
          <a:p>
            <a:pPr algn="r" rtl="1">
              <a:lnSpc>
                <a:spcPct val="150000"/>
              </a:lnSpc>
            </a:pPr>
            <a:r>
              <a:rPr lang="he-IL" dirty="0"/>
              <a:t>ומבקש </a:t>
            </a:r>
            <a:r>
              <a:rPr lang="he-IL" b="1" dirty="0"/>
              <a:t>לדחוף</a:t>
            </a:r>
            <a:r>
              <a:rPr lang="he-IL" dirty="0"/>
              <a:t> את המים החוצה. </a:t>
            </a:r>
          </a:p>
          <a:p>
            <a:pPr algn="r" rtl="1">
              <a:lnSpc>
                <a:spcPct val="150000"/>
              </a:lnSpc>
            </a:pPr>
            <a:r>
              <a:rPr lang="he-IL" dirty="0"/>
              <a:t>כוח הכבידה מנסה </a:t>
            </a:r>
            <a:r>
              <a:rPr lang="he-IL" b="1" dirty="0"/>
              <a:t>למשוך</a:t>
            </a:r>
            <a:r>
              <a:rPr lang="he-IL" dirty="0"/>
              <a:t> את המים החוצה.</a:t>
            </a:r>
          </a:p>
          <a:p>
            <a:pPr algn="r" rtl="1">
              <a:lnSpc>
                <a:spcPct val="150000"/>
              </a:lnSpc>
            </a:pPr>
            <a:r>
              <a:rPr lang="he-IL" dirty="0"/>
              <a:t>אבל - מחוץ לחור נמצא האוויר, שמתנגד ליציאת המים. </a:t>
            </a:r>
            <a:endParaRPr lang="en-US" dirty="0"/>
          </a:p>
          <a:p>
            <a:pPr algn="r" rtl="1">
              <a:lnSpc>
                <a:spcPct val="150000"/>
              </a:lnSpc>
            </a:pPr>
            <a:r>
              <a:rPr lang="he-IL" dirty="0"/>
              <a:t>לחץ האוויר גובר על המים. לכן, המים אינם נשפכים.</a:t>
            </a:r>
            <a:endParaRPr lang="en-US" dirty="0"/>
          </a:p>
        </p:txBody>
      </p:sp>
    </p:spTree>
    <p:extLst>
      <p:ext uri="{BB962C8B-B14F-4D97-AF65-F5344CB8AC3E}">
        <p14:creationId xmlns:p14="http://schemas.microsoft.com/office/powerpoint/2010/main" val="1381992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2997182"/>
            <a:ext cx="1582737" cy="2108200"/>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a:spLocks noChangeArrowheads="1"/>
          </p:cNvSpPr>
          <p:nvPr/>
        </p:nvSpPr>
        <p:spPr bwMode="auto">
          <a:xfrm>
            <a:off x="5227320" y="1959293"/>
            <a:ext cx="2153216" cy="96212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eaLnBrk="0" hangingPunct="0">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marL="0" indent="0" algn="r" rtl="1" eaLnBrk="1" hangingPunct="1">
              <a:spcBef>
                <a:spcPct val="0"/>
              </a:spcBef>
              <a:buNone/>
            </a:pPr>
            <a:r>
              <a:rPr lang="he-IL" altLang="he-IL" sz="1800" u="sng" dirty="0">
                <a:solidFill>
                  <a:prstClr val="black"/>
                </a:solidFill>
              </a:rPr>
              <a:t>שלב ב':</a:t>
            </a:r>
          </a:p>
          <a:p>
            <a:pPr marL="0" indent="0" algn="r" rtl="1" eaLnBrk="1" hangingPunct="1">
              <a:spcBef>
                <a:spcPct val="0"/>
              </a:spcBef>
              <a:buNone/>
            </a:pPr>
            <a:r>
              <a:rPr lang="he-IL" altLang="he-IL" sz="1800" dirty="0">
                <a:solidFill>
                  <a:prstClr val="black"/>
                </a:solidFill>
              </a:rPr>
              <a:t>פתחו את הבקבוק.</a:t>
            </a:r>
          </a:p>
          <a:p>
            <a:pPr algn="r" rtl="1" eaLnBrk="1" hangingPunct="1">
              <a:lnSpc>
                <a:spcPct val="114000"/>
              </a:lnSpc>
              <a:spcBef>
                <a:spcPct val="0"/>
              </a:spcBef>
              <a:buFontTx/>
              <a:buNone/>
            </a:pPr>
            <a:r>
              <a:rPr lang="he-IL" altLang="he-IL" sz="1800" b="1" dirty="0">
                <a:solidFill>
                  <a:srgbClr val="0070C0"/>
                </a:solidFill>
                <a:latin typeface="Arial" pitchFamily="34" charset="0"/>
              </a:rPr>
              <a:t>מה קורה?</a:t>
            </a:r>
            <a:r>
              <a:rPr lang="he-IL" altLang="he-IL" sz="1800" dirty="0">
                <a:solidFill>
                  <a:prstClr val="black"/>
                </a:solidFill>
              </a:rPr>
              <a:t>     </a:t>
            </a:r>
          </a:p>
        </p:txBody>
      </p:sp>
      <p:pic>
        <p:nvPicPr>
          <p:cNvPr id="4" name="תמונה 3"/>
          <p:cNvPicPr>
            <a:picLocks noChangeAspect="1"/>
          </p:cNvPicPr>
          <p:nvPr/>
        </p:nvPicPr>
        <p:blipFill>
          <a:blip r:embed="rId4">
            <a:extLst>
              <a:ext uri="{28A0092B-C50C-407E-A947-70E740481C1C}">
                <a14:useLocalDpi xmlns:a14="http://schemas.microsoft.com/office/drawing/2010/main" val="0"/>
              </a:ext>
            </a:extLst>
          </a:blip>
          <a:srcRect l="4510" t="25177" r="35011"/>
          <a:stretch>
            <a:fillRect/>
          </a:stretch>
        </p:blipFill>
        <p:spPr bwMode="auto">
          <a:xfrm>
            <a:off x="2434580" y="3025597"/>
            <a:ext cx="1255713" cy="2073275"/>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1417762" y="1966912"/>
            <a:ext cx="2357438" cy="96212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eaLnBrk="0" hangingPunct="0">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marL="0" indent="0" algn="r" rtl="1" eaLnBrk="1" hangingPunct="1">
              <a:spcBef>
                <a:spcPct val="0"/>
              </a:spcBef>
              <a:buNone/>
            </a:pPr>
            <a:r>
              <a:rPr lang="he-IL" altLang="he-IL" sz="1800" u="sng" dirty="0">
                <a:solidFill>
                  <a:prstClr val="black"/>
                </a:solidFill>
              </a:rPr>
              <a:t>שלב ג':</a:t>
            </a:r>
          </a:p>
          <a:p>
            <a:pPr marL="0" indent="0" algn="r" rtl="1" eaLnBrk="1" hangingPunct="1">
              <a:spcBef>
                <a:spcPct val="0"/>
              </a:spcBef>
              <a:buNone/>
            </a:pPr>
            <a:r>
              <a:rPr lang="he-IL" altLang="he-IL" sz="1800" dirty="0">
                <a:solidFill>
                  <a:prstClr val="black"/>
                </a:solidFill>
              </a:rPr>
              <a:t>סגרו היטב את הבקבוק.</a:t>
            </a:r>
          </a:p>
          <a:p>
            <a:pPr algn="r" rtl="1" eaLnBrk="1" hangingPunct="1">
              <a:lnSpc>
                <a:spcPct val="114000"/>
              </a:lnSpc>
              <a:spcBef>
                <a:spcPct val="0"/>
              </a:spcBef>
              <a:buNone/>
            </a:pPr>
            <a:r>
              <a:rPr lang="he-IL" altLang="he-IL" sz="1800" b="1" dirty="0">
                <a:solidFill>
                  <a:srgbClr val="0070C0"/>
                </a:solidFill>
                <a:latin typeface="Arial" pitchFamily="34" charset="0"/>
              </a:rPr>
              <a:t>מה קורה?</a:t>
            </a:r>
          </a:p>
        </p:txBody>
      </p:sp>
    </p:spTree>
    <p:extLst>
      <p:ext uri="{BB962C8B-B14F-4D97-AF65-F5344CB8AC3E}">
        <p14:creationId xmlns:p14="http://schemas.microsoft.com/office/powerpoint/2010/main" val="242906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1"/>
          <p:cNvSpPr/>
          <p:nvPr/>
        </p:nvSpPr>
        <p:spPr>
          <a:xfrm>
            <a:off x="365760" y="1885801"/>
            <a:ext cx="7650812" cy="4662815"/>
          </a:xfrm>
          <a:prstGeom prst="rect">
            <a:avLst/>
          </a:prstGeom>
        </p:spPr>
        <p:txBody>
          <a:bodyPr wrap="square">
            <a:spAutoFit/>
          </a:bodyPr>
          <a:lstStyle/>
          <a:p>
            <a:pPr algn="r" rtl="1">
              <a:lnSpc>
                <a:spcPct val="150000"/>
              </a:lnSpc>
            </a:pPr>
            <a:r>
              <a:rPr lang="he-IL" b="1" dirty="0">
                <a:solidFill>
                  <a:srgbClr val="00B0F0"/>
                </a:solidFill>
              </a:rPr>
              <a:t>למה זה קורה? </a:t>
            </a:r>
            <a:endParaRPr lang="en-US" dirty="0">
              <a:solidFill>
                <a:srgbClr val="00B0F0"/>
              </a:solidFill>
            </a:endParaRPr>
          </a:p>
          <a:p>
            <a:pPr algn="r" rtl="1">
              <a:lnSpc>
                <a:spcPct val="150000"/>
              </a:lnSpc>
            </a:pPr>
            <a:r>
              <a:rPr lang="he-IL" dirty="0"/>
              <a:t>בשלב הקודם, כשהבקבוק היה סגור - התנהל "מאבק" בין שני כוחות בלבד: </a:t>
            </a:r>
            <a:endParaRPr lang="en-US" dirty="0"/>
          </a:p>
          <a:p>
            <a:pPr algn="r" rtl="1">
              <a:lnSpc>
                <a:spcPct val="150000"/>
              </a:lnSpc>
            </a:pPr>
            <a:r>
              <a:rPr lang="he-IL" dirty="0"/>
              <a:t>בין המים שבתוך הבקבוק שביקשו לצאת, </a:t>
            </a:r>
          </a:p>
          <a:p>
            <a:pPr algn="r" rtl="1">
              <a:lnSpc>
                <a:spcPct val="150000"/>
              </a:lnSpc>
            </a:pPr>
            <a:r>
              <a:rPr lang="he-IL" dirty="0"/>
              <a:t>ובין האוויר שמחוץ לחור, שביקש למנוע את היציאה. </a:t>
            </a:r>
          </a:p>
          <a:p>
            <a:pPr algn="r" rtl="1">
              <a:lnSpc>
                <a:spcPct val="150000"/>
              </a:lnSpc>
            </a:pPr>
            <a:r>
              <a:rPr lang="he-IL" dirty="0"/>
              <a:t>במצב זה – לחץ האוויר גבר על המים.</a:t>
            </a:r>
            <a:endParaRPr lang="en-US" dirty="0"/>
          </a:p>
          <a:p>
            <a:pPr algn="r" rtl="1">
              <a:lnSpc>
                <a:spcPct val="150000"/>
              </a:lnSpc>
            </a:pPr>
            <a:r>
              <a:rPr lang="he-IL" dirty="0"/>
              <a:t>	כשפתחנו את הבקבוק - הצטרף גורם נוסף אל המים – האוויר שמעל 	הבקבוק.</a:t>
            </a:r>
            <a:endParaRPr lang="en-US" dirty="0"/>
          </a:p>
          <a:p>
            <a:pPr algn="r" rtl="1">
              <a:lnSpc>
                <a:spcPct val="150000"/>
              </a:lnSpc>
            </a:pPr>
            <a:r>
              <a:rPr lang="he-IL" dirty="0"/>
              <a:t>	גורם זה לוחץ על המים כלפי מטה.</a:t>
            </a:r>
          </a:p>
          <a:p>
            <a:pPr algn="r" rtl="1">
              <a:lnSpc>
                <a:spcPct val="150000"/>
              </a:lnSpc>
            </a:pPr>
            <a:r>
              <a:rPr lang="he-IL" dirty="0"/>
              <a:t>	עכשיו – כששני כוחות דוחפים את המים החוצה – </a:t>
            </a:r>
            <a:br>
              <a:rPr lang="en-US" dirty="0"/>
            </a:br>
            <a:r>
              <a:rPr lang="he-IL" dirty="0"/>
              <a:t>	גם המים וגם האוויר שמעל המים,</a:t>
            </a:r>
            <a:endParaRPr lang="en-US" dirty="0"/>
          </a:p>
          <a:p>
            <a:pPr algn="r" rtl="1">
              <a:lnSpc>
                <a:spcPct val="150000"/>
              </a:lnSpc>
            </a:pPr>
            <a:r>
              <a:rPr lang="he-IL" dirty="0"/>
              <a:t>	ומנגד קיים רק לחץ האוויר שבאזור החור – שמתנגד ליציאת המים -</a:t>
            </a:r>
            <a:br>
              <a:rPr lang="en-US" dirty="0"/>
            </a:br>
            <a:r>
              <a:rPr lang="he-IL" dirty="0"/>
              <a:t>	</a:t>
            </a:r>
            <a:r>
              <a:rPr lang="he-IL" b="1" dirty="0"/>
              <a:t>המים נדחפים החוצה.</a:t>
            </a:r>
            <a:endParaRPr lang="en-US" b="1" dirty="0"/>
          </a:p>
        </p:txBody>
      </p:sp>
    </p:spTree>
    <p:extLst>
      <p:ext uri="{BB962C8B-B14F-4D97-AF65-F5344CB8AC3E}">
        <p14:creationId xmlns:p14="http://schemas.microsoft.com/office/powerpoint/2010/main" val="2571302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39140" y="2180144"/>
            <a:ext cx="6742504" cy="3139321"/>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0" cap="none" spc="0" normalizeH="0" baseline="0" noProof="0" dirty="0">
                <a:ln>
                  <a:noFill/>
                </a:ln>
                <a:solidFill>
                  <a:sysClr val="windowText" lastClr="000000"/>
                </a:solidFill>
                <a:effectLst/>
                <a:uLnTx/>
                <a:uFillTx/>
              </a:rPr>
              <a:t>כל הכבוד. פתרתם את החידה על המעיין הפועם.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0" cap="none" spc="0" normalizeH="0" baseline="0" noProof="0" dirty="0">
                <a:ln>
                  <a:noFill/>
                </a:ln>
                <a:solidFill>
                  <a:sysClr val="windowText" lastClr="000000"/>
                </a:solidFill>
                <a:effectLst/>
                <a:uLnTx/>
                <a:uFillTx/>
              </a:rPr>
              <a:t>בפעילות הנוכחית נרחיב את ההיכרות עם התופעה,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0" cap="none" spc="0" normalizeH="0" baseline="0" noProof="0" dirty="0">
                <a:ln>
                  <a:noFill/>
                </a:ln>
                <a:solidFill>
                  <a:sysClr val="windowText" lastClr="000000"/>
                </a:solidFill>
                <a:effectLst/>
                <a:uLnTx/>
                <a:uFillTx/>
              </a:rPr>
              <a:t>ונבנה דגם קטן של משאבת סיפון.</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dirty="0">
              <a:ln>
                <a:noFill/>
              </a:ln>
              <a:solidFill>
                <a:sysClr val="windowText" lastClr="000000"/>
              </a:solidFill>
              <a:effectLst/>
              <a:uLnTx/>
              <a:uFillTx/>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dirty="0">
              <a:ln>
                <a:noFill/>
              </a:ln>
              <a:solidFill>
                <a:sysClr val="windowText" lastClr="000000"/>
              </a:solidFill>
              <a:effectLst/>
              <a:uLnTx/>
              <a:uFillTx/>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0" cap="none" spc="0" normalizeH="0" baseline="0" noProof="0" dirty="0">
                <a:ln>
                  <a:noFill/>
                </a:ln>
                <a:solidFill>
                  <a:sysClr val="windowText" lastClr="000000"/>
                </a:solidFill>
                <a:effectLst/>
                <a:uLnTx/>
                <a:uFillTx/>
              </a:rPr>
              <a:t>נתחיל דווקא בקטע העשרה המבוסס על מקורות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0" cap="none" spc="0" normalizeH="0" baseline="0" noProof="0" dirty="0">
                <a:ln>
                  <a:noFill/>
                </a:ln>
                <a:solidFill>
                  <a:sysClr val="windowText" lastClr="000000"/>
                </a:solidFill>
                <a:effectLst/>
                <a:uLnTx/>
                <a:uFillTx/>
              </a:rPr>
              <a:t>בתנ"ך, בתלמוד ובמדרשים שונים.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0" cap="none" spc="0" normalizeH="0" baseline="0" noProof="0" dirty="0">
                <a:ln>
                  <a:noFill/>
                </a:ln>
                <a:solidFill>
                  <a:sysClr val="windowText" lastClr="000000"/>
                </a:solidFill>
                <a:effectLst/>
                <a:uLnTx/>
                <a:uFillTx/>
              </a:rPr>
              <a:t>קטע זה מסביר את </a:t>
            </a:r>
            <a:r>
              <a:rPr kumimoji="0" lang="he-IL" sz="1800" b="1" i="0" u="none" strike="noStrike" kern="0" cap="none" spc="0" normalizeH="0" baseline="0" noProof="0" dirty="0">
                <a:ln>
                  <a:noFill/>
                </a:ln>
                <a:solidFill>
                  <a:sysClr val="windowText" lastClr="000000"/>
                </a:solidFill>
                <a:effectLst/>
                <a:uLnTx/>
                <a:uFillTx/>
              </a:rPr>
              <a:t>הקשר בין מעיין השילוח לחג הסוכות</a:t>
            </a:r>
            <a:r>
              <a:rPr kumimoji="0" lang="he-IL" sz="1800" b="0" i="0" u="none" strike="noStrike" kern="0" cap="none" spc="0" normalizeH="0" baseline="0" noProof="0" dirty="0">
                <a:ln>
                  <a:noFill/>
                </a:ln>
                <a:solidFill>
                  <a:sysClr val="windowText" lastClr="000000"/>
                </a:solidFill>
                <a:effectLst/>
                <a:uLnTx/>
                <a:uFillTx/>
              </a:rPr>
              <a:t>.</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dirty="0">
              <a:ln>
                <a:noFill/>
              </a:ln>
              <a:solidFill>
                <a:sysClr val="windowText" lastClr="000000"/>
              </a:solidFill>
              <a:effectLst/>
              <a:uLnTx/>
              <a:uFillTx/>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dirty="0">
              <a:ln>
                <a:noFill/>
              </a:ln>
              <a:solidFill>
                <a:sysClr val="windowText" lastClr="000000"/>
              </a:solidFill>
              <a:effectLst/>
              <a:uLnTx/>
              <a:uFillTx/>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sng" strike="noStrike" kern="0" cap="none" spc="0" normalizeH="0" baseline="0" noProof="0" dirty="0">
                <a:ln>
                  <a:noFill/>
                </a:ln>
                <a:solidFill>
                  <a:sysClr val="windowText" lastClr="000000"/>
                </a:solidFill>
                <a:effectLst/>
                <a:uLnTx/>
                <a:uFillTx/>
              </a:rPr>
              <a:t>הערה</a:t>
            </a:r>
            <a:r>
              <a:rPr kumimoji="0" lang="he-IL" sz="1400" b="0" i="0" u="none" strike="noStrike" kern="0" cap="none" spc="0" normalizeH="0" baseline="0" noProof="0" dirty="0">
                <a:ln>
                  <a:noFill/>
                </a:ln>
                <a:solidFill>
                  <a:sysClr val="windowText" lastClr="000000"/>
                </a:solidFill>
                <a:effectLst/>
                <a:uLnTx/>
                <a:uFillTx/>
              </a:rPr>
              <a:t>: מי שאינו מעונין בהעשרה זו יכול לעבור ישירות </a:t>
            </a:r>
            <a:r>
              <a:rPr kumimoji="0" lang="he-IL" sz="1400" b="0" i="0" u="none" strike="noStrike" kern="0" cap="none" spc="0" normalizeH="0" baseline="0" noProof="0" dirty="0" err="1">
                <a:ln>
                  <a:noFill/>
                </a:ln>
                <a:solidFill>
                  <a:sysClr val="windowText" lastClr="000000"/>
                </a:solidFill>
                <a:effectLst/>
                <a:uLnTx/>
                <a:uFillTx/>
              </a:rPr>
              <a:t>לשיקופית</a:t>
            </a:r>
            <a:r>
              <a:rPr kumimoji="0" lang="he-IL" sz="1400" b="0" i="0" u="none" strike="noStrike" kern="0" cap="none" spc="0" normalizeH="0" baseline="0" noProof="0" dirty="0">
                <a:ln>
                  <a:noFill/>
                </a:ln>
                <a:solidFill>
                  <a:sysClr val="windowText" lastClr="000000"/>
                </a:solidFill>
                <a:effectLst/>
                <a:uLnTx/>
                <a:uFillTx/>
              </a:rPr>
              <a:t> מספר 11.</a:t>
            </a:r>
          </a:p>
        </p:txBody>
      </p:sp>
    </p:spTree>
    <p:extLst>
      <p:ext uri="{BB962C8B-B14F-4D97-AF65-F5344CB8AC3E}">
        <p14:creationId xmlns:p14="http://schemas.microsoft.com/office/powerpoint/2010/main" val="1389790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1"/>
          <p:cNvSpPr txBox="1">
            <a:spLocks noChangeArrowheads="1"/>
          </p:cNvSpPr>
          <p:nvPr/>
        </p:nvSpPr>
        <p:spPr bwMode="auto">
          <a:xfrm>
            <a:off x="2838852" y="2101240"/>
            <a:ext cx="4687467"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r" rtl="1" eaLnBrk="1" hangingPunct="1">
              <a:lnSpc>
                <a:spcPct val="150000"/>
              </a:lnSpc>
              <a:spcBef>
                <a:spcPct val="0"/>
              </a:spcBef>
              <a:buFontTx/>
              <a:buNone/>
            </a:pPr>
            <a:r>
              <a:rPr lang="he-IL" altLang="he-IL" sz="1800" b="1" dirty="0">
                <a:solidFill>
                  <a:srgbClr val="FF0000"/>
                </a:solidFill>
              </a:rPr>
              <a:t>ניסוי מספר 3:</a:t>
            </a:r>
          </a:p>
          <a:p>
            <a:pPr algn="r" rtl="1" eaLnBrk="1" hangingPunct="1">
              <a:lnSpc>
                <a:spcPct val="150000"/>
              </a:lnSpc>
              <a:spcBef>
                <a:spcPct val="0"/>
              </a:spcBef>
              <a:buFontTx/>
              <a:buNone/>
            </a:pPr>
            <a:endParaRPr lang="he-IL" altLang="he-IL" sz="1800" b="1" dirty="0">
              <a:solidFill>
                <a:srgbClr val="002060"/>
              </a:solidFill>
            </a:endParaRPr>
          </a:p>
          <a:p>
            <a:pPr algn="r" rtl="1" eaLnBrk="1" hangingPunct="1">
              <a:lnSpc>
                <a:spcPct val="150000"/>
              </a:lnSpc>
              <a:spcBef>
                <a:spcPct val="0"/>
              </a:spcBef>
              <a:buFontTx/>
              <a:buNone/>
            </a:pPr>
            <a:r>
              <a:rPr lang="he-IL" altLang="he-IL" sz="1800" b="1" dirty="0">
                <a:solidFill>
                  <a:srgbClr val="002060"/>
                </a:solidFill>
              </a:rPr>
              <a:t>ציוד: </a:t>
            </a:r>
          </a:p>
          <a:p>
            <a:pPr algn="r" rtl="1" eaLnBrk="1" hangingPunct="1">
              <a:lnSpc>
                <a:spcPct val="150000"/>
              </a:lnSpc>
              <a:spcBef>
                <a:spcPct val="0"/>
              </a:spcBef>
              <a:buFontTx/>
              <a:buNone/>
            </a:pPr>
            <a:r>
              <a:rPr lang="he-IL" altLang="he-IL" sz="1800" dirty="0">
                <a:solidFill>
                  <a:srgbClr val="002060"/>
                </a:solidFill>
              </a:rPr>
              <a:t>1 מיכל פלסטיק</a:t>
            </a:r>
          </a:p>
          <a:p>
            <a:pPr algn="r" rtl="1" eaLnBrk="1" hangingPunct="1">
              <a:lnSpc>
                <a:spcPct val="150000"/>
              </a:lnSpc>
              <a:spcBef>
                <a:spcPct val="0"/>
              </a:spcBef>
              <a:buFontTx/>
              <a:buNone/>
            </a:pPr>
            <a:r>
              <a:rPr lang="he-IL" altLang="he-IL" sz="1800" dirty="0">
                <a:solidFill>
                  <a:srgbClr val="002060"/>
                </a:solidFill>
              </a:rPr>
              <a:t>1 </a:t>
            </a:r>
            <a:r>
              <a:rPr lang="he-IL" altLang="he-IL" sz="1800" dirty="0" err="1">
                <a:solidFill>
                  <a:srgbClr val="002060"/>
                </a:solidFill>
              </a:rPr>
              <a:t>נרית</a:t>
            </a:r>
            <a:r>
              <a:rPr lang="he-IL" altLang="he-IL" sz="1800" dirty="0">
                <a:solidFill>
                  <a:srgbClr val="002060"/>
                </a:solidFill>
              </a:rPr>
              <a:t> </a:t>
            </a:r>
          </a:p>
          <a:p>
            <a:pPr algn="r" rtl="1" eaLnBrk="1" hangingPunct="1">
              <a:lnSpc>
                <a:spcPct val="150000"/>
              </a:lnSpc>
              <a:spcBef>
                <a:spcPct val="0"/>
              </a:spcBef>
              <a:buFontTx/>
              <a:buNone/>
            </a:pPr>
            <a:r>
              <a:rPr lang="he-IL" altLang="he-IL" sz="1800" dirty="0">
                <a:solidFill>
                  <a:srgbClr val="002060"/>
                </a:solidFill>
              </a:rPr>
              <a:t>1 קופסת גפרורים</a:t>
            </a:r>
          </a:p>
          <a:p>
            <a:pPr algn="r" rtl="1" eaLnBrk="1" hangingPunct="1">
              <a:lnSpc>
                <a:spcPct val="150000"/>
              </a:lnSpc>
              <a:spcBef>
                <a:spcPct val="0"/>
              </a:spcBef>
              <a:buFontTx/>
              <a:buNone/>
            </a:pPr>
            <a:r>
              <a:rPr lang="he-IL" altLang="he-IL" sz="1800" dirty="0">
                <a:solidFill>
                  <a:srgbClr val="002060"/>
                </a:solidFill>
              </a:rPr>
              <a:t>1 כוס זכוכית או צנצנת זכוכית גבוהה</a:t>
            </a:r>
          </a:p>
          <a:p>
            <a:pPr algn="r" rtl="1" eaLnBrk="1" hangingPunct="1">
              <a:lnSpc>
                <a:spcPct val="150000"/>
              </a:lnSpc>
              <a:spcBef>
                <a:spcPct val="0"/>
              </a:spcBef>
              <a:buFontTx/>
              <a:buNone/>
            </a:pPr>
            <a:endParaRPr lang="he-IL" altLang="he-IL" sz="1800" dirty="0">
              <a:solidFill>
                <a:srgbClr val="002060"/>
              </a:solidFill>
            </a:endParaRPr>
          </a:p>
          <a:p>
            <a:pPr algn="r" rtl="1" eaLnBrk="1" hangingPunct="1">
              <a:lnSpc>
                <a:spcPct val="150000"/>
              </a:lnSpc>
              <a:spcBef>
                <a:spcPct val="0"/>
              </a:spcBef>
              <a:buFontTx/>
              <a:buNone/>
            </a:pPr>
            <a:endParaRPr lang="he-IL" altLang="he-IL" sz="1800" dirty="0">
              <a:solidFill>
                <a:srgbClr val="002060"/>
              </a:solidFill>
            </a:endParaRPr>
          </a:p>
          <a:p>
            <a:pPr algn="r" rtl="1" eaLnBrk="1" hangingPunct="1">
              <a:lnSpc>
                <a:spcPct val="150000"/>
              </a:lnSpc>
              <a:spcBef>
                <a:spcPct val="0"/>
              </a:spcBef>
              <a:buFontTx/>
              <a:buNone/>
            </a:pPr>
            <a:r>
              <a:rPr lang="he-IL" altLang="he-IL" sz="1400" dirty="0">
                <a:solidFill>
                  <a:srgbClr val="002060"/>
                </a:solidFill>
              </a:rPr>
              <a:t>הערה: המים הצבעוניים לצורך הצילום בלבד</a:t>
            </a:r>
          </a:p>
        </p:txBody>
      </p:sp>
      <p:pic>
        <p:nvPicPr>
          <p:cNvPr id="3" name="תמונה 2"/>
          <p:cNvPicPr>
            <a:picLocks noChangeAspect="1"/>
          </p:cNvPicPr>
          <p:nvPr/>
        </p:nvPicPr>
        <p:blipFill rotWithShape="1">
          <a:blip r:embed="rId3" cstate="print">
            <a:extLst>
              <a:ext uri="{28A0092B-C50C-407E-A947-70E740481C1C}">
                <a14:useLocalDpi xmlns:a14="http://schemas.microsoft.com/office/drawing/2010/main" val="0"/>
              </a:ext>
            </a:extLst>
          </a:blip>
          <a:srcRect l="15667" t="13000" r="46833" b="12000"/>
          <a:stretch/>
        </p:blipFill>
        <p:spPr>
          <a:xfrm rot="5400000">
            <a:off x="942024" y="1995486"/>
            <a:ext cx="1649730" cy="2474595"/>
          </a:xfrm>
          <a:prstGeom prst="rect">
            <a:avLst/>
          </a:prstGeom>
        </p:spPr>
      </p:pic>
    </p:spTree>
    <p:extLst>
      <p:ext uri="{BB962C8B-B14F-4D97-AF65-F5344CB8AC3E}">
        <p14:creationId xmlns:p14="http://schemas.microsoft.com/office/powerpoint/2010/main" val="4082727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632858" y="1688624"/>
            <a:ext cx="50547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marL="0" indent="0" algn="r" rtl="1" eaLnBrk="1" hangingPunct="1">
              <a:lnSpc>
                <a:spcPct val="150000"/>
              </a:lnSpc>
              <a:spcBef>
                <a:spcPct val="0"/>
              </a:spcBef>
              <a:buFont typeface="Arial" pitchFamily="34" charset="0"/>
              <a:buNone/>
            </a:pPr>
            <a:r>
              <a:rPr lang="he-IL" altLang="he-IL" sz="1800" b="1" dirty="0"/>
              <a:t>התנסות</a:t>
            </a:r>
            <a:r>
              <a:rPr lang="he-IL" altLang="he-IL" sz="1800" b="1" dirty="0">
                <a:solidFill>
                  <a:srgbClr val="0070C0"/>
                </a:solidFill>
              </a:rPr>
              <a:t>: </a:t>
            </a:r>
          </a:p>
          <a:p>
            <a:pPr algn="r" rtl="1" eaLnBrk="1" hangingPunct="1">
              <a:lnSpc>
                <a:spcPct val="150000"/>
              </a:lnSpc>
              <a:spcBef>
                <a:spcPct val="0"/>
              </a:spcBef>
            </a:pPr>
            <a:r>
              <a:rPr lang="he-IL" altLang="he-IL" sz="1800" u="sng" dirty="0">
                <a:solidFill>
                  <a:prstClr val="black"/>
                </a:solidFill>
              </a:rPr>
              <a:t>מלאו</a:t>
            </a:r>
            <a:r>
              <a:rPr lang="he-IL" altLang="he-IL" sz="1800" dirty="0">
                <a:solidFill>
                  <a:prstClr val="black"/>
                </a:solidFill>
              </a:rPr>
              <a:t> את המיכל במים בערך עד 2/3 מגובהו</a:t>
            </a:r>
          </a:p>
          <a:p>
            <a:pPr algn="r" rtl="1" eaLnBrk="1" hangingPunct="1">
              <a:lnSpc>
                <a:spcPct val="150000"/>
              </a:lnSpc>
              <a:spcBef>
                <a:spcPct val="0"/>
              </a:spcBef>
            </a:pPr>
            <a:r>
              <a:rPr lang="he-IL" altLang="he-IL" sz="1800" u="sng" dirty="0">
                <a:solidFill>
                  <a:prstClr val="black"/>
                </a:solidFill>
              </a:rPr>
              <a:t>הניחו</a:t>
            </a:r>
            <a:r>
              <a:rPr lang="he-IL" altLang="he-IL" sz="1800" dirty="0">
                <a:solidFill>
                  <a:prstClr val="black"/>
                </a:solidFill>
              </a:rPr>
              <a:t> את </a:t>
            </a:r>
            <a:r>
              <a:rPr lang="he-IL" altLang="he-IL" sz="1800" dirty="0" err="1">
                <a:solidFill>
                  <a:prstClr val="black"/>
                </a:solidFill>
              </a:rPr>
              <a:t>הנרית</a:t>
            </a:r>
            <a:r>
              <a:rPr lang="he-IL" altLang="he-IL" sz="1800" dirty="0">
                <a:solidFill>
                  <a:prstClr val="black"/>
                </a:solidFill>
              </a:rPr>
              <a:t> על פני המים. </a:t>
            </a:r>
          </a:p>
          <a:p>
            <a:pPr marL="0" indent="0" algn="r" rtl="1" eaLnBrk="1" hangingPunct="1">
              <a:lnSpc>
                <a:spcPct val="150000"/>
              </a:lnSpc>
              <a:spcBef>
                <a:spcPct val="0"/>
              </a:spcBef>
              <a:buNone/>
            </a:pPr>
            <a:r>
              <a:rPr lang="he-IL" altLang="he-IL" sz="1800" dirty="0">
                <a:solidFill>
                  <a:prstClr val="black"/>
                </a:solidFill>
              </a:rPr>
              <a:t>    היא תצוף כי היא קלה מהמים. </a:t>
            </a:r>
          </a:p>
          <a:p>
            <a:pPr algn="r" rtl="1" eaLnBrk="1" hangingPunct="1">
              <a:lnSpc>
                <a:spcPct val="150000"/>
              </a:lnSpc>
              <a:spcBef>
                <a:spcPct val="0"/>
              </a:spcBef>
            </a:pPr>
            <a:endParaRPr lang="en-US" altLang="he-IL" sz="1800" dirty="0">
              <a:solidFill>
                <a:prstClr val="black"/>
              </a:solidFill>
            </a:endParaRPr>
          </a:p>
          <a:p>
            <a:pPr algn="r" rtl="1" eaLnBrk="1" hangingPunct="1">
              <a:lnSpc>
                <a:spcPct val="150000"/>
              </a:lnSpc>
              <a:spcBef>
                <a:spcPct val="0"/>
              </a:spcBef>
            </a:pPr>
            <a:endParaRPr lang="he-IL" altLang="he-IL" sz="1800" dirty="0">
              <a:solidFill>
                <a:prstClr val="black"/>
              </a:solidFill>
            </a:endParaRPr>
          </a:p>
          <a:p>
            <a:pPr algn="r" rtl="1" eaLnBrk="1" hangingPunct="1">
              <a:lnSpc>
                <a:spcPct val="150000"/>
              </a:lnSpc>
              <a:spcBef>
                <a:spcPct val="0"/>
              </a:spcBef>
            </a:pPr>
            <a:r>
              <a:rPr lang="he-IL" altLang="he-IL" sz="1800" u="sng" dirty="0">
                <a:solidFill>
                  <a:prstClr val="black"/>
                </a:solidFill>
              </a:rPr>
              <a:t>הדליקו</a:t>
            </a:r>
            <a:r>
              <a:rPr lang="he-IL" altLang="he-IL" sz="1800" dirty="0">
                <a:solidFill>
                  <a:prstClr val="black"/>
                </a:solidFill>
              </a:rPr>
              <a:t> את </a:t>
            </a:r>
            <a:r>
              <a:rPr lang="he-IL" altLang="he-IL" sz="1800" dirty="0" err="1">
                <a:solidFill>
                  <a:prstClr val="black"/>
                </a:solidFill>
              </a:rPr>
              <a:t>הנרית</a:t>
            </a:r>
            <a:r>
              <a:rPr lang="he-IL" altLang="he-IL" sz="1800" dirty="0">
                <a:solidFill>
                  <a:prstClr val="black"/>
                </a:solidFill>
              </a:rPr>
              <a:t>.</a:t>
            </a:r>
          </a:p>
          <a:p>
            <a:pPr algn="r" rtl="1" eaLnBrk="1" hangingPunct="1">
              <a:lnSpc>
                <a:spcPct val="150000"/>
              </a:lnSpc>
              <a:spcBef>
                <a:spcPct val="0"/>
              </a:spcBef>
            </a:pPr>
            <a:r>
              <a:rPr lang="he-IL" altLang="he-IL" sz="1800" u="sng" dirty="0">
                <a:solidFill>
                  <a:prstClr val="black"/>
                </a:solidFill>
              </a:rPr>
              <a:t>הניחו</a:t>
            </a:r>
            <a:r>
              <a:rPr lang="he-IL" altLang="he-IL" sz="1800" dirty="0">
                <a:solidFill>
                  <a:prstClr val="black"/>
                </a:solidFill>
              </a:rPr>
              <a:t> בזהירות את כוס הזכוכית מעל </a:t>
            </a:r>
            <a:r>
              <a:rPr lang="he-IL" altLang="he-IL" sz="1800" dirty="0" err="1">
                <a:solidFill>
                  <a:prstClr val="black"/>
                </a:solidFill>
              </a:rPr>
              <a:t>לנרית</a:t>
            </a:r>
            <a:r>
              <a:rPr lang="he-IL" altLang="he-IL" sz="1800" dirty="0">
                <a:solidFill>
                  <a:prstClr val="black"/>
                </a:solidFill>
              </a:rPr>
              <a:t>.</a:t>
            </a:r>
          </a:p>
          <a:p>
            <a:pPr algn="r" rtl="1" eaLnBrk="1" hangingPunct="1">
              <a:lnSpc>
                <a:spcPct val="150000"/>
              </a:lnSpc>
              <a:spcBef>
                <a:spcPct val="0"/>
              </a:spcBef>
            </a:pPr>
            <a:r>
              <a:rPr lang="he-IL" altLang="he-IL" sz="1800" u="sng" dirty="0">
                <a:solidFill>
                  <a:prstClr val="black"/>
                </a:solidFill>
              </a:rPr>
              <a:t>לחצו</a:t>
            </a:r>
            <a:r>
              <a:rPr lang="he-IL" altLang="he-IL" sz="1800" dirty="0">
                <a:solidFill>
                  <a:prstClr val="black"/>
                </a:solidFill>
              </a:rPr>
              <a:t> על הכוס וגירמו לה לשקוע לקרקעית המיכל – </a:t>
            </a:r>
          </a:p>
          <a:p>
            <a:pPr marL="0" indent="0" algn="r" rtl="1" eaLnBrk="1" hangingPunct="1">
              <a:lnSpc>
                <a:spcPct val="150000"/>
              </a:lnSpc>
              <a:spcBef>
                <a:spcPct val="0"/>
              </a:spcBef>
              <a:buNone/>
            </a:pPr>
            <a:r>
              <a:rPr lang="he-IL" altLang="he-IL" sz="1800" dirty="0">
                <a:solidFill>
                  <a:prstClr val="black"/>
                </a:solidFill>
              </a:rPr>
              <a:t>    כשהיא מאונכת למים. </a:t>
            </a:r>
            <a:br>
              <a:rPr lang="en-US" altLang="he-IL" sz="1800" dirty="0">
                <a:solidFill>
                  <a:prstClr val="black"/>
                </a:solidFill>
              </a:rPr>
            </a:br>
            <a:r>
              <a:rPr lang="he-IL" altLang="he-IL" sz="1800" dirty="0">
                <a:solidFill>
                  <a:prstClr val="black"/>
                </a:solidFill>
              </a:rPr>
              <a:t>    [</a:t>
            </a:r>
            <a:r>
              <a:rPr lang="he-IL" altLang="he-IL" sz="1800" u="sng" dirty="0">
                <a:solidFill>
                  <a:prstClr val="black"/>
                </a:solidFill>
              </a:rPr>
              <a:t>הקפידו</a:t>
            </a:r>
            <a:r>
              <a:rPr lang="he-IL" altLang="he-IL" sz="1800" dirty="0">
                <a:solidFill>
                  <a:prstClr val="black"/>
                </a:solidFill>
              </a:rPr>
              <a:t> שלא להטות את הכוס].</a:t>
            </a:r>
          </a:p>
          <a:p>
            <a:pPr algn="r" rtl="1" eaLnBrk="1" hangingPunct="1">
              <a:lnSpc>
                <a:spcPct val="150000"/>
              </a:lnSpc>
              <a:spcBef>
                <a:spcPct val="0"/>
              </a:spcBef>
              <a:buFont typeface="Wingdings" pitchFamily="2" charset="2"/>
              <a:buChar char="v"/>
            </a:pPr>
            <a:endParaRPr lang="he-IL" altLang="he-IL" sz="1800" dirty="0"/>
          </a:p>
          <a:p>
            <a:pPr algn="r" rtl="1" eaLnBrk="1" hangingPunct="1">
              <a:lnSpc>
                <a:spcPct val="150000"/>
              </a:lnSpc>
              <a:spcBef>
                <a:spcPct val="0"/>
              </a:spcBef>
              <a:buFont typeface="Wingdings" pitchFamily="2" charset="2"/>
              <a:buChar char="v"/>
            </a:pPr>
            <a:endParaRPr lang="he-IL" altLang="he-IL" sz="1200" dirty="0">
              <a:solidFill>
                <a:prstClr val="black"/>
              </a:solidFill>
            </a:endParaRPr>
          </a:p>
          <a:p>
            <a:pPr algn="r" rtl="1" eaLnBrk="1" hangingPunct="1">
              <a:lnSpc>
                <a:spcPct val="150000"/>
              </a:lnSpc>
              <a:spcBef>
                <a:spcPct val="0"/>
              </a:spcBef>
              <a:buFontTx/>
              <a:buNone/>
            </a:pPr>
            <a:endParaRPr lang="he-IL" altLang="he-IL" sz="1200" dirty="0">
              <a:solidFill>
                <a:prstClr val="black"/>
              </a:solidFill>
            </a:endParaRPr>
          </a:p>
        </p:txBody>
      </p:sp>
      <p:pic>
        <p:nvPicPr>
          <p:cNvPr id="7" name="תמונה 6"/>
          <p:cNvPicPr>
            <a:picLocks noChangeAspect="1"/>
          </p:cNvPicPr>
          <p:nvPr/>
        </p:nvPicPr>
        <p:blipFill rotWithShape="1">
          <a:blip r:embed="rId3" cstate="print">
            <a:extLst>
              <a:ext uri="{28A0092B-C50C-407E-A947-70E740481C1C}">
                <a14:useLocalDpi xmlns:a14="http://schemas.microsoft.com/office/drawing/2010/main" val="0"/>
              </a:ext>
            </a:extLst>
          </a:blip>
          <a:srcRect r="33667"/>
          <a:stretch/>
        </p:blipFill>
        <p:spPr>
          <a:xfrm rot="5400000">
            <a:off x="816527" y="1990007"/>
            <a:ext cx="1264920" cy="1430186"/>
          </a:xfrm>
          <a:prstGeom prst="rect">
            <a:avLst/>
          </a:prstGeom>
        </p:spPr>
      </p:pic>
    </p:spTree>
    <p:extLst>
      <p:ext uri="{BB962C8B-B14F-4D97-AF65-F5344CB8AC3E}">
        <p14:creationId xmlns:p14="http://schemas.microsoft.com/office/powerpoint/2010/main" val="215544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210705" y="1927697"/>
            <a:ext cx="4589782" cy="2585323"/>
          </a:xfrm>
          <a:prstGeom prst="rect">
            <a:avLst/>
          </a:prstGeom>
          <a:noFill/>
        </p:spPr>
        <p:txBody>
          <a:bodyPr wrap="none" rtlCol="1">
            <a:spAutoFit/>
          </a:bodyPr>
          <a:lstStyle/>
          <a:p>
            <a:pPr algn="r" rtl="1">
              <a:lnSpc>
                <a:spcPct val="150000"/>
              </a:lnSpc>
            </a:pPr>
            <a:r>
              <a:rPr lang="he-IL" b="1" dirty="0">
                <a:solidFill>
                  <a:prstClr val="black"/>
                </a:solidFill>
              </a:rPr>
              <a:t>התנסות</a:t>
            </a:r>
            <a:r>
              <a:rPr lang="he-IL" dirty="0">
                <a:solidFill>
                  <a:prstClr val="black"/>
                </a:solidFill>
              </a:rPr>
              <a:t>:</a:t>
            </a:r>
          </a:p>
          <a:p>
            <a:pPr marL="285750" indent="-285750" algn="r" rtl="1">
              <a:lnSpc>
                <a:spcPct val="150000"/>
              </a:lnSpc>
              <a:buFont typeface="Arial" pitchFamily="34" charset="0"/>
              <a:buChar char="•"/>
            </a:pPr>
            <a:r>
              <a:rPr lang="he-IL" u="sng" dirty="0">
                <a:solidFill>
                  <a:prstClr val="black"/>
                </a:solidFill>
              </a:rPr>
              <a:t>הוציאו</a:t>
            </a:r>
            <a:r>
              <a:rPr lang="he-IL" dirty="0">
                <a:solidFill>
                  <a:prstClr val="black"/>
                </a:solidFill>
              </a:rPr>
              <a:t> בזהירות אך בזריזות את הכוס מן המים.</a:t>
            </a:r>
          </a:p>
          <a:p>
            <a:pPr marL="285750" indent="-285750" algn="r" rtl="1">
              <a:lnSpc>
                <a:spcPct val="150000"/>
              </a:lnSpc>
              <a:buFont typeface="Arial" pitchFamily="34" charset="0"/>
              <a:buChar char="•"/>
            </a:pPr>
            <a:r>
              <a:rPr lang="he-IL" u="sng" dirty="0">
                <a:solidFill>
                  <a:prstClr val="black"/>
                </a:solidFill>
              </a:rPr>
              <a:t>הקפידו</a:t>
            </a:r>
            <a:r>
              <a:rPr lang="he-IL" dirty="0">
                <a:solidFill>
                  <a:prstClr val="black"/>
                </a:solidFill>
              </a:rPr>
              <a:t> שלא לטפטף מים על </a:t>
            </a:r>
            <a:r>
              <a:rPr lang="he-IL" dirty="0" err="1">
                <a:solidFill>
                  <a:prstClr val="black"/>
                </a:solidFill>
              </a:rPr>
              <a:t>הנרית</a:t>
            </a:r>
            <a:endParaRPr lang="he-IL" dirty="0">
              <a:solidFill>
                <a:prstClr val="black"/>
              </a:solidFill>
            </a:endParaRPr>
          </a:p>
          <a:p>
            <a:pPr algn="r" rtl="1">
              <a:lnSpc>
                <a:spcPct val="150000"/>
              </a:lnSpc>
            </a:pPr>
            <a:endParaRPr lang="he-IL" dirty="0">
              <a:solidFill>
                <a:prstClr val="black"/>
              </a:solidFill>
            </a:endParaRPr>
          </a:p>
          <a:p>
            <a:pPr algn="r" rtl="1">
              <a:lnSpc>
                <a:spcPct val="150000"/>
              </a:lnSpc>
            </a:pPr>
            <a:r>
              <a:rPr lang="he-IL" b="1" dirty="0">
                <a:solidFill>
                  <a:srgbClr val="0070C0"/>
                </a:solidFill>
              </a:rPr>
              <a:t>מה קורה?</a:t>
            </a:r>
          </a:p>
          <a:p>
            <a:pPr marL="285750" indent="-285750" algn="r" rtl="1">
              <a:lnSpc>
                <a:spcPct val="150000"/>
              </a:lnSpc>
              <a:buFont typeface="Wingdings" panose="05000000000000000000" pitchFamily="2" charset="2"/>
              <a:buChar char="v"/>
            </a:pPr>
            <a:r>
              <a:rPr lang="he-IL" dirty="0" err="1">
                <a:solidFill>
                  <a:prstClr val="black"/>
                </a:solidFill>
              </a:rPr>
              <a:t>הנרית</a:t>
            </a:r>
            <a:r>
              <a:rPr lang="he-IL" dirty="0">
                <a:solidFill>
                  <a:prstClr val="black"/>
                </a:solidFill>
              </a:rPr>
              <a:t> צפה מחדש – דולקת!</a:t>
            </a:r>
          </a:p>
        </p:txBody>
      </p:sp>
      <p:sp>
        <p:nvSpPr>
          <p:cNvPr id="5" name="מלבן 4"/>
          <p:cNvSpPr/>
          <p:nvPr/>
        </p:nvSpPr>
        <p:spPr>
          <a:xfrm>
            <a:off x="5099634" y="5014259"/>
            <a:ext cx="2098651" cy="390363"/>
          </a:xfrm>
          <a:prstGeom prst="rect">
            <a:avLst/>
          </a:prstGeom>
        </p:spPr>
        <p:txBody>
          <a:bodyPr wrap="none">
            <a:spAutoFit/>
          </a:bodyPr>
          <a:lstStyle/>
          <a:p>
            <a:pPr algn="r" rtl="1">
              <a:lnSpc>
                <a:spcPct val="115000"/>
              </a:lnSpc>
              <a:spcAft>
                <a:spcPts val="1000"/>
              </a:spcAft>
            </a:pPr>
            <a:r>
              <a:rPr lang="he-IL" dirty="0">
                <a:solidFill>
                  <a:srgbClr val="0000FF"/>
                </a:solidFill>
                <a:latin typeface="Arial"/>
                <a:ea typeface="Calibri"/>
                <a:cs typeface="Arial"/>
                <a:hlinkClick r:id="rId3"/>
              </a:rPr>
              <a:t>צפו בסרטון - נר במים</a:t>
            </a:r>
            <a:endParaRPr lang="en-US" dirty="0">
              <a:ea typeface="Calibri"/>
              <a:cs typeface="Arial"/>
            </a:endParaRPr>
          </a:p>
        </p:txBody>
      </p:sp>
    </p:spTree>
    <p:extLst>
      <p:ext uri="{BB962C8B-B14F-4D97-AF65-F5344CB8AC3E}">
        <p14:creationId xmlns:p14="http://schemas.microsoft.com/office/powerpoint/2010/main" val="2235149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38788" y="2146196"/>
            <a:ext cx="6912768" cy="3554819"/>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1" i="0" u="none" strike="noStrike" kern="0" cap="none" spc="0" normalizeH="0" baseline="0" noProof="0" dirty="0">
                <a:ln>
                  <a:noFill/>
                </a:ln>
                <a:solidFill>
                  <a:srgbClr val="0070C0"/>
                </a:solidFill>
                <a:effectLst/>
                <a:uLnTx/>
                <a:uFillTx/>
              </a:rPr>
              <a:t>למה זה קורה?</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1" i="0" u="none" strike="noStrike" kern="0" cap="none" spc="0" normalizeH="0" baseline="0" noProof="0" dirty="0">
              <a:ln>
                <a:noFill/>
              </a:ln>
              <a:solidFill>
                <a:srgbClr val="0070C0"/>
              </a:solidFill>
              <a:effectLst/>
              <a:uLnTx/>
              <a:uFillTx/>
            </a:endParaRP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800" b="0" i="0" u="none" strike="noStrike" kern="0" cap="none" spc="0" normalizeH="0" baseline="0" noProof="0" dirty="0">
                <a:ln>
                  <a:noFill/>
                </a:ln>
                <a:solidFill>
                  <a:srgbClr val="002060"/>
                </a:solidFill>
                <a:effectLst/>
                <a:uLnTx/>
                <a:uFillTx/>
              </a:rPr>
              <a:t>כוס הזכוכית מלאה באוויר.</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800" b="0" i="0" u="none" strike="noStrike" kern="0" cap="none" spc="0" normalizeH="0" baseline="0" noProof="0" dirty="0">
                <a:ln>
                  <a:noFill/>
                </a:ln>
                <a:solidFill>
                  <a:srgbClr val="002060"/>
                </a:solidFill>
                <a:effectLst/>
                <a:uLnTx/>
                <a:uFillTx/>
              </a:rPr>
              <a:t>לחץ האוויר שבכוס אינו מאפשר למים להיכנס לכוס.</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800" b="0" i="0" u="none" strike="noStrike" kern="0" cap="none" spc="0" normalizeH="0" baseline="0" noProof="0" dirty="0">
                <a:ln>
                  <a:noFill/>
                </a:ln>
                <a:solidFill>
                  <a:srgbClr val="002060"/>
                </a:solidFill>
                <a:effectLst/>
                <a:uLnTx/>
                <a:uFillTx/>
              </a:rPr>
              <a:t>לכן, </a:t>
            </a:r>
            <a:r>
              <a:rPr kumimoji="0" lang="he-IL" sz="1800" b="0" i="0" u="none" strike="noStrike" kern="0" cap="none" spc="0" normalizeH="0" baseline="0" noProof="0" dirty="0" err="1">
                <a:ln>
                  <a:noFill/>
                </a:ln>
                <a:solidFill>
                  <a:srgbClr val="002060"/>
                </a:solidFill>
                <a:effectLst/>
                <a:uLnTx/>
                <a:uFillTx/>
              </a:rPr>
              <a:t>הנרית</a:t>
            </a:r>
            <a:r>
              <a:rPr kumimoji="0" lang="he-IL" sz="1800" b="0" i="0" u="none" strike="noStrike" kern="0" cap="none" spc="0" normalizeH="0" baseline="0" noProof="0" dirty="0">
                <a:ln>
                  <a:noFill/>
                </a:ln>
                <a:solidFill>
                  <a:srgbClr val="002060"/>
                </a:solidFill>
                <a:effectLst/>
                <a:uLnTx/>
                <a:uFillTx/>
              </a:rPr>
              <a:t> אינה כָּבָה.  </a:t>
            </a:r>
          </a:p>
          <a:p>
            <a:pPr marL="0" marR="0" lvl="0" indent="0" algn="r" defTabSz="914400" rtl="1" eaLnBrk="1" fontAlgn="auto" latinLnBrk="0" hangingPunct="1">
              <a:lnSpc>
                <a:spcPct val="150000"/>
              </a:lnSpc>
              <a:spcBef>
                <a:spcPts val="0"/>
              </a:spcBef>
              <a:spcAft>
                <a:spcPts val="0"/>
              </a:spcAft>
              <a:buClrTx/>
              <a:buSzTx/>
              <a:buFontTx/>
              <a:buNone/>
              <a:tabLst/>
              <a:defRPr/>
            </a:pPr>
            <a:endParaRPr kumimoji="0" lang="he-IL" sz="1800" b="0" i="0" u="none" strike="noStrike" kern="0" cap="none" spc="0" normalizeH="0" baseline="0" noProof="0" dirty="0">
              <a:ln>
                <a:noFill/>
              </a:ln>
              <a:solidFill>
                <a:srgbClr val="002060"/>
              </a:solidFill>
              <a:effectLst/>
              <a:uLnTx/>
              <a:uFillTx/>
            </a:endParaRPr>
          </a:p>
          <a:p>
            <a:pPr marL="0" marR="0" lvl="0" indent="0" algn="r" defTabSz="914400" rtl="1" eaLnBrk="1" fontAlgn="auto" latinLnBrk="0" hangingPunct="1">
              <a:lnSpc>
                <a:spcPct val="150000"/>
              </a:lnSpc>
              <a:spcBef>
                <a:spcPts val="0"/>
              </a:spcBef>
              <a:spcAft>
                <a:spcPts val="0"/>
              </a:spcAft>
              <a:buClrTx/>
              <a:buSzTx/>
              <a:buFontTx/>
              <a:buNone/>
              <a:tabLst/>
              <a:defRPr/>
            </a:pPr>
            <a:r>
              <a:rPr lang="he-IL" kern="0" dirty="0">
                <a:solidFill>
                  <a:srgbClr val="002060"/>
                </a:solidFill>
              </a:rPr>
              <a:t>     </a:t>
            </a:r>
            <a:r>
              <a:rPr kumimoji="0" lang="he-IL" sz="1800" b="0" i="0" u="none" strike="noStrike" kern="0" cap="none" spc="0" normalizeH="0" baseline="0" noProof="0" dirty="0">
                <a:ln>
                  <a:noFill/>
                </a:ln>
                <a:solidFill>
                  <a:srgbClr val="002060"/>
                </a:solidFill>
                <a:effectLst/>
                <a:uLnTx/>
                <a:uFillTx/>
              </a:rPr>
              <a:t>כוס הזכוכית היא בעצם "פעמון צלילה".</a:t>
            </a:r>
          </a:p>
          <a:p>
            <a:pPr marL="0" marR="0" lvl="0" indent="0" algn="r" defTabSz="914400" rtl="1" eaLnBrk="1" fontAlgn="auto" latinLnBrk="0" hangingPunct="1">
              <a:lnSpc>
                <a:spcPct val="150000"/>
              </a:lnSpc>
              <a:spcBef>
                <a:spcPts val="0"/>
              </a:spcBef>
              <a:spcAft>
                <a:spcPts val="0"/>
              </a:spcAft>
              <a:buClrTx/>
              <a:buSzTx/>
              <a:buFontTx/>
              <a:buNone/>
              <a:tabLst/>
              <a:defRPr/>
            </a:pPr>
            <a:r>
              <a:rPr lang="he-IL" kern="0" dirty="0">
                <a:solidFill>
                  <a:srgbClr val="002060"/>
                </a:solidFill>
              </a:rPr>
              <a:t>    </a:t>
            </a:r>
            <a:r>
              <a:rPr kumimoji="0" lang="he-IL" sz="1800" b="0" i="0" u="none" strike="noStrike" kern="0" cap="none" spc="0" normalizeH="0" baseline="0" noProof="0" dirty="0">
                <a:ln>
                  <a:noFill/>
                </a:ln>
                <a:solidFill>
                  <a:srgbClr val="002060"/>
                </a:solidFill>
                <a:effectLst/>
                <a:uLnTx/>
                <a:uFillTx/>
              </a:rPr>
              <a:t>פעמון הצלילה משמש אמודאים וחוקרי ימים, הרוצים להיכנס למעמקי המים  </a:t>
            </a:r>
          </a:p>
          <a:p>
            <a:pPr marL="0" marR="0" lvl="0" indent="0" algn="r" defTabSz="914400" rtl="1" eaLnBrk="1" fontAlgn="auto" latinLnBrk="0" hangingPunct="1">
              <a:lnSpc>
                <a:spcPct val="150000"/>
              </a:lnSpc>
              <a:spcBef>
                <a:spcPts val="0"/>
              </a:spcBef>
              <a:spcAft>
                <a:spcPts val="0"/>
              </a:spcAft>
              <a:buClrTx/>
              <a:buSzTx/>
              <a:buFontTx/>
              <a:buNone/>
              <a:tabLst/>
              <a:defRPr/>
            </a:pPr>
            <a:r>
              <a:rPr lang="he-IL" kern="0" dirty="0">
                <a:solidFill>
                  <a:srgbClr val="002060"/>
                </a:solidFill>
              </a:rPr>
              <a:t>    </a:t>
            </a:r>
            <a:r>
              <a:rPr kumimoji="0" lang="he-IL" sz="1800" b="0" i="0" u="none" strike="noStrike" kern="0" cap="none" spc="0" normalizeH="0" baseline="0" noProof="0" dirty="0">
                <a:ln>
                  <a:noFill/>
                </a:ln>
                <a:solidFill>
                  <a:srgbClr val="002060"/>
                </a:solidFill>
                <a:effectLst/>
                <a:uLnTx/>
                <a:uFillTx/>
              </a:rPr>
              <a:t>ולשהות שם במשך זמן משמעותי.</a:t>
            </a:r>
            <a:endParaRPr kumimoji="0" lang="he-IL"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285005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1"/>
          <p:cNvSpPr/>
          <p:nvPr/>
        </p:nvSpPr>
        <p:spPr>
          <a:xfrm>
            <a:off x="2781300" y="2030270"/>
            <a:ext cx="4962068" cy="2169825"/>
          </a:xfrm>
          <a:prstGeom prst="rect">
            <a:avLst/>
          </a:prstGeom>
        </p:spPr>
        <p:txBody>
          <a:bodyPr wrap="square">
            <a:spAutoFit/>
          </a:bodyPr>
          <a:lstStyle/>
          <a:p>
            <a:pPr algn="r" rtl="1" fontAlgn="auto">
              <a:lnSpc>
                <a:spcPct val="150000"/>
              </a:lnSpc>
              <a:spcBef>
                <a:spcPts val="0"/>
              </a:spcBef>
              <a:spcAft>
                <a:spcPts val="0"/>
              </a:spcAft>
            </a:pPr>
            <a:r>
              <a:rPr lang="he-IL" b="1" dirty="0">
                <a:solidFill>
                  <a:srgbClr val="FF0000"/>
                </a:solidFill>
              </a:rPr>
              <a:t>ניסוי מספר 4:</a:t>
            </a:r>
          </a:p>
          <a:p>
            <a:pPr algn="r" rtl="1" fontAlgn="auto">
              <a:lnSpc>
                <a:spcPct val="150000"/>
              </a:lnSpc>
              <a:spcBef>
                <a:spcPts val="0"/>
              </a:spcBef>
              <a:spcAft>
                <a:spcPts val="0"/>
              </a:spcAft>
            </a:pPr>
            <a:r>
              <a:rPr lang="he-IL" b="1" u="sng" dirty="0">
                <a:solidFill>
                  <a:prstClr val="black"/>
                </a:solidFill>
                <a:latin typeface="OronMF Medium" pitchFamily="18" charset="-79"/>
                <a:ea typeface="OronMF Medium" pitchFamily="18" charset="-79"/>
                <a:cs typeface="Arial"/>
              </a:rPr>
              <a:t>ציוד</a:t>
            </a:r>
            <a:r>
              <a:rPr lang="he-IL" b="1" dirty="0">
                <a:solidFill>
                  <a:prstClr val="black"/>
                </a:solidFill>
                <a:latin typeface="OronMF Medium" pitchFamily="18" charset="-79"/>
                <a:ea typeface="OronMF Medium" pitchFamily="18" charset="-79"/>
                <a:cs typeface="OronMF Medium" pitchFamily="18" charset="-79"/>
              </a:rPr>
              <a:t>:</a:t>
            </a:r>
            <a:endParaRPr lang="he-IL" dirty="0">
              <a:solidFill>
                <a:prstClr val="black"/>
              </a:solidFill>
              <a:latin typeface="Calibri"/>
              <a:cs typeface="Arial"/>
            </a:endParaRPr>
          </a:p>
          <a:p>
            <a:pPr marL="285750" indent="-285750" algn="r" rtl="1" fontAlgn="auto">
              <a:lnSpc>
                <a:spcPct val="150000"/>
              </a:lnSpc>
              <a:spcBef>
                <a:spcPts val="0"/>
              </a:spcBef>
              <a:spcAft>
                <a:spcPts val="0"/>
              </a:spcAft>
              <a:buFont typeface="Arial" panose="020B0604020202020204" pitchFamily="34" charset="0"/>
              <a:buChar char="•"/>
            </a:pPr>
            <a:r>
              <a:rPr lang="he-IL" dirty="0">
                <a:solidFill>
                  <a:prstClr val="black"/>
                </a:solidFill>
                <a:latin typeface="Calibri"/>
                <a:cs typeface="Arial"/>
              </a:rPr>
              <a:t>צינורית שקופה</a:t>
            </a:r>
          </a:p>
          <a:p>
            <a:pPr marL="285750" indent="-285750" algn="r" rtl="1" fontAlgn="auto">
              <a:lnSpc>
                <a:spcPct val="150000"/>
              </a:lnSpc>
              <a:spcBef>
                <a:spcPts val="0"/>
              </a:spcBef>
              <a:spcAft>
                <a:spcPts val="0"/>
              </a:spcAft>
              <a:buFont typeface="Arial" panose="020B0604020202020204" pitchFamily="34" charset="0"/>
              <a:buChar char="•"/>
            </a:pPr>
            <a:r>
              <a:rPr lang="he-IL" dirty="0">
                <a:solidFill>
                  <a:prstClr val="black"/>
                </a:solidFill>
                <a:latin typeface="Calibri"/>
                <a:cs typeface="Arial"/>
              </a:rPr>
              <a:t>כוס חד פעמית </a:t>
            </a:r>
          </a:p>
          <a:p>
            <a:pPr marL="285750" indent="-285750" algn="r" rtl="1" fontAlgn="auto">
              <a:lnSpc>
                <a:spcPct val="150000"/>
              </a:lnSpc>
              <a:spcBef>
                <a:spcPts val="0"/>
              </a:spcBef>
              <a:spcAft>
                <a:spcPts val="0"/>
              </a:spcAft>
              <a:buFont typeface="Arial" panose="020B0604020202020204" pitchFamily="34" charset="0"/>
              <a:buChar char="•"/>
            </a:pPr>
            <a:r>
              <a:rPr lang="he-IL" dirty="0">
                <a:solidFill>
                  <a:prstClr val="black"/>
                </a:solidFill>
                <a:latin typeface="Calibri"/>
                <a:cs typeface="Arial"/>
              </a:rPr>
              <a:t>כלי קיבול - קערה או קופסה</a:t>
            </a:r>
            <a:endParaRPr lang="he-IL" b="1" dirty="0">
              <a:solidFill>
                <a:prstClr val="black"/>
              </a:solidFill>
              <a:latin typeface="OronMF Medium" pitchFamily="18" charset="-79"/>
              <a:ea typeface="OronMF Medium" pitchFamily="18" charset="-79"/>
              <a:cs typeface="OronMF Medium" pitchFamily="18" charset="-79"/>
            </a:endParaRPr>
          </a:p>
        </p:txBody>
      </p:sp>
      <p:pic>
        <p:nvPicPr>
          <p:cNvPr id="3" name="תמונה 2"/>
          <p:cNvPicPr>
            <a:picLocks noChangeAspect="1"/>
          </p:cNvPicPr>
          <p:nvPr/>
        </p:nvPicPr>
        <p:blipFill rotWithShape="1">
          <a:blip r:embed="rId3" cstate="print">
            <a:extLst>
              <a:ext uri="{28A0092B-C50C-407E-A947-70E740481C1C}">
                <a14:useLocalDpi xmlns:a14="http://schemas.microsoft.com/office/drawing/2010/main" val="0"/>
              </a:ext>
            </a:extLst>
          </a:blip>
          <a:srcRect l="29583" t="24222" r="47250" b="40778"/>
          <a:stretch/>
        </p:blipFill>
        <p:spPr>
          <a:xfrm rot="5400000">
            <a:off x="686524" y="1889300"/>
            <a:ext cx="2118360" cy="2400300"/>
          </a:xfrm>
          <a:prstGeom prst="rect">
            <a:avLst/>
          </a:prstGeom>
        </p:spPr>
      </p:pic>
      <p:sp>
        <p:nvSpPr>
          <p:cNvPr id="4" name="TextBox 3"/>
          <p:cNvSpPr txBox="1"/>
          <p:nvPr/>
        </p:nvSpPr>
        <p:spPr>
          <a:xfrm>
            <a:off x="2194560" y="5501640"/>
            <a:ext cx="5257800" cy="307777"/>
          </a:xfrm>
          <a:prstGeom prst="rect">
            <a:avLst/>
          </a:prstGeom>
          <a:noFill/>
        </p:spPr>
        <p:txBody>
          <a:bodyPr wrap="square" rtlCol="1">
            <a:spAutoFit/>
          </a:bodyPr>
          <a:lstStyle/>
          <a:p>
            <a:pPr algn="r" rtl="1"/>
            <a:r>
              <a:rPr lang="he-IL" sz="1400" dirty="0"/>
              <a:t>[הערה: המים צבעוניים רק לצורך הדגשה. לא חייבים...]</a:t>
            </a:r>
          </a:p>
        </p:txBody>
      </p:sp>
    </p:spTree>
    <p:extLst>
      <p:ext uri="{BB962C8B-B14F-4D97-AF65-F5344CB8AC3E}">
        <p14:creationId xmlns:p14="http://schemas.microsoft.com/office/powerpoint/2010/main" val="4235065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מלבן 2"/>
          <p:cNvSpPr/>
          <p:nvPr/>
        </p:nvSpPr>
        <p:spPr>
          <a:xfrm>
            <a:off x="3040380" y="1892976"/>
            <a:ext cx="4572000" cy="4247317"/>
          </a:xfrm>
          <a:prstGeom prst="rect">
            <a:avLst/>
          </a:prstGeom>
        </p:spPr>
        <p:txBody>
          <a:bodyPr>
            <a:spAutoFit/>
          </a:bodyPr>
          <a:lstStyle/>
          <a:p>
            <a:pPr algn="r" rtl="1">
              <a:lnSpc>
                <a:spcPct val="150000"/>
              </a:lnSpc>
            </a:pPr>
            <a:r>
              <a:rPr lang="he-IL" b="1" dirty="0"/>
              <a:t>התנסות</a:t>
            </a:r>
            <a:r>
              <a:rPr lang="he-IL" dirty="0"/>
              <a:t>:</a:t>
            </a:r>
            <a:endParaRPr lang="en-US" dirty="0"/>
          </a:p>
          <a:p>
            <a:pPr algn="r" rtl="1">
              <a:lnSpc>
                <a:spcPct val="150000"/>
              </a:lnSpc>
            </a:pPr>
            <a:r>
              <a:rPr lang="he-IL" u="sng" dirty="0"/>
              <a:t>שלב א:</a:t>
            </a:r>
          </a:p>
          <a:p>
            <a:pPr algn="r" rtl="1">
              <a:lnSpc>
                <a:spcPct val="150000"/>
              </a:lnSpc>
            </a:pPr>
            <a:r>
              <a:rPr lang="he-IL" u="sng" dirty="0">
                <a:solidFill>
                  <a:prstClr val="black"/>
                </a:solidFill>
              </a:rPr>
              <a:t>מלאו</a:t>
            </a:r>
            <a:r>
              <a:rPr lang="he-IL" dirty="0">
                <a:solidFill>
                  <a:prstClr val="black"/>
                </a:solidFill>
              </a:rPr>
              <a:t> את הכוס במים.</a:t>
            </a:r>
          </a:p>
          <a:p>
            <a:pPr algn="r" rtl="1" fontAlgn="auto">
              <a:lnSpc>
                <a:spcPct val="150000"/>
              </a:lnSpc>
              <a:spcBef>
                <a:spcPts val="0"/>
              </a:spcBef>
              <a:spcAft>
                <a:spcPts val="0"/>
              </a:spcAft>
            </a:pPr>
            <a:r>
              <a:rPr lang="he-IL" u="sng" dirty="0">
                <a:solidFill>
                  <a:prstClr val="black"/>
                </a:solidFill>
              </a:rPr>
              <a:t>החזיקו</a:t>
            </a:r>
            <a:r>
              <a:rPr lang="he-IL" dirty="0">
                <a:solidFill>
                  <a:prstClr val="black"/>
                </a:solidFill>
              </a:rPr>
              <a:t> את הכוס ביד אחת, מעל הקערה.</a:t>
            </a:r>
            <a:endParaRPr lang="en-US" dirty="0">
              <a:solidFill>
                <a:prstClr val="black"/>
              </a:solidFill>
            </a:endParaRPr>
          </a:p>
          <a:p>
            <a:pPr algn="r" rtl="1" fontAlgn="auto">
              <a:lnSpc>
                <a:spcPct val="150000"/>
              </a:lnSpc>
              <a:spcBef>
                <a:spcPts val="0"/>
              </a:spcBef>
              <a:spcAft>
                <a:spcPts val="0"/>
              </a:spcAft>
            </a:pPr>
            <a:r>
              <a:rPr lang="he-IL" u="sng" dirty="0">
                <a:solidFill>
                  <a:prstClr val="black"/>
                </a:solidFill>
              </a:rPr>
              <a:t>השחילו</a:t>
            </a:r>
            <a:r>
              <a:rPr lang="he-IL" dirty="0">
                <a:solidFill>
                  <a:prstClr val="black"/>
                </a:solidFill>
              </a:rPr>
              <a:t> את קצה הצינורית לתוך הכוס המלאה.</a:t>
            </a:r>
          </a:p>
          <a:p>
            <a:pPr algn="r" rtl="1" fontAlgn="auto">
              <a:lnSpc>
                <a:spcPct val="150000"/>
              </a:lnSpc>
              <a:spcBef>
                <a:spcPts val="0"/>
              </a:spcBef>
              <a:spcAft>
                <a:spcPts val="0"/>
              </a:spcAft>
            </a:pPr>
            <a:r>
              <a:rPr lang="he-IL" u="sng" dirty="0">
                <a:solidFill>
                  <a:prstClr val="black"/>
                </a:solidFill>
              </a:rPr>
              <a:t>הקפידו</a:t>
            </a:r>
            <a:r>
              <a:rPr lang="he-IL" dirty="0">
                <a:solidFill>
                  <a:prstClr val="black"/>
                </a:solidFill>
              </a:rPr>
              <a:t> שהצינורית תגיע עד לתחתית הכוס.</a:t>
            </a:r>
            <a:endParaRPr lang="en-US" dirty="0">
              <a:solidFill>
                <a:prstClr val="black"/>
              </a:solidFill>
            </a:endParaRPr>
          </a:p>
          <a:p>
            <a:pPr algn="r" rtl="1">
              <a:lnSpc>
                <a:spcPct val="150000"/>
              </a:lnSpc>
            </a:pPr>
            <a:r>
              <a:rPr lang="he-IL" u="sng" dirty="0"/>
              <a:t>שאפו</a:t>
            </a:r>
            <a:r>
              <a:rPr lang="he-IL" dirty="0"/>
              <a:t> את האוויר מהצינורית, דרך הפתח העליון,</a:t>
            </a:r>
            <a:endParaRPr lang="en-US" dirty="0"/>
          </a:p>
          <a:p>
            <a:pPr algn="r" rtl="1">
              <a:lnSpc>
                <a:spcPct val="150000"/>
              </a:lnSpc>
            </a:pPr>
            <a:r>
              <a:rPr lang="he-IL" b="1" dirty="0"/>
              <a:t>עד שהצינורית תתמלא במים</a:t>
            </a:r>
            <a:r>
              <a:rPr lang="he-IL" dirty="0"/>
              <a:t> </a:t>
            </a:r>
            <a:r>
              <a:rPr lang="he-IL" b="1" dirty="0"/>
              <a:t>עד לפיכם</a:t>
            </a:r>
          </a:p>
          <a:p>
            <a:pPr algn="r" rtl="1">
              <a:lnSpc>
                <a:spcPct val="150000"/>
              </a:lnSpc>
            </a:pPr>
            <a:endParaRPr lang="en-US" dirty="0"/>
          </a:p>
          <a:p>
            <a:pPr algn="r" rtl="1">
              <a:lnSpc>
                <a:spcPct val="150000"/>
              </a:lnSpc>
            </a:pPr>
            <a:r>
              <a:rPr lang="he-IL" u="sng" dirty="0"/>
              <a:t>סתמו</a:t>
            </a:r>
            <a:r>
              <a:rPr lang="he-IL" dirty="0"/>
              <a:t> </a:t>
            </a:r>
            <a:r>
              <a:rPr lang="he-IL" b="1" dirty="0"/>
              <a:t>בזריזות</a:t>
            </a:r>
            <a:r>
              <a:rPr lang="he-IL" dirty="0"/>
              <a:t> את הפתח העליון של הצינורית</a:t>
            </a:r>
          </a:p>
        </p:txBody>
      </p:sp>
    </p:spTree>
    <p:extLst>
      <p:ext uri="{BB962C8B-B14F-4D97-AF65-F5344CB8AC3E}">
        <p14:creationId xmlns:p14="http://schemas.microsoft.com/office/powerpoint/2010/main" val="2794212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510916" y="2126437"/>
            <a:ext cx="5395558" cy="3000821"/>
          </a:xfrm>
          <a:prstGeom prst="rect">
            <a:avLst/>
          </a:prstGeom>
          <a:noFill/>
        </p:spPr>
        <p:txBody>
          <a:bodyPr wrap="square" rtlCol="1">
            <a:spAutoFit/>
          </a:bodyPr>
          <a:lstStyle/>
          <a:p>
            <a:pPr marL="285750" indent="-285750" algn="r" rtl="1">
              <a:lnSpc>
                <a:spcPct val="150000"/>
              </a:lnSpc>
              <a:buFont typeface="Arial" pitchFamily="34" charset="0"/>
              <a:buChar char="•"/>
            </a:pPr>
            <a:r>
              <a:rPr lang="he-IL" u="sng" dirty="0"/>
              <a:t>הוציאו</a:t>
            </a:r>
            <a:r>
              <a:rPr lang="he-IL" dirty="0"/>
              <a:t> את הצינורית מתוך הכוס.</a:t>
            </a:r>
          </a:p>
          <a:p>
            <a:pPr marL="285750" indent="-285750" algn="r" rtl="1">
              <a:lnSpc>
                <a:spcPct val="150000"/>
              </a:lnSpc>
              <a:buFont typeface="Arial" pitchFamily="34" charset="0"/>
              <a:buChar char="•"/>
            </a:pPr>
            <a:r>
              <a:rPr lang="he-IL" u="sng" dirty="0"/>
              <a:t>הקפידו</a:t>
            </a:r>
            <a:r>
              <a:rPr lang="he-IL" dirty="0"/>
              <a:t> להמשיך לסתום את הפתח העליון של הצינורית.</a:t>
            </a:r>
          </a:p>
          <a:p>
            <a:pPr algn="r" rtl="1">
              <a:lnSpc>
                <a:spcPct val="150000"/>
              </a:lnSpc>
            </a:pPr>
            <a:r>
              <a:rPr lang="he-IL" b="1" dirty="0">
                <a:solidFill>
                  <a:srgbClr val="0070C0"/>
                </a:solidFill>
              </a:rPr>
              <a:t>מה קורה? </a:t>
            </a:r>
          </a:p>
          <a:p>
            <a:pPr marL="285750" indent="-285750" algn="r" rtl="1">
              <a:lnSpc>
                <a:spcPct val="150000"/>
              </a:lnSpc>
              <a:buFont typeface="Arial" pitchFamily="34" charset="0"/>
              <a:buChar char="•"/>
            </a:pPr>
            <a:r>
              <a:rPr lang="he-IL" u="sng" dirty="0"/>
              <a:t>הרימו</a:t>
            </a:r>
            <a:r>
              <a:rPr lang="he-IL" dirty="0"/>
              <a:t> את האצבע כך שהצינורית תהיה פתוחה</a:t>
            </a:r>
            <a:r>
              <a:rPr lang="he-IL" b="1" dirty="0">
                <a:solidFill>
                  <a:srgbClr val="0070C0"/>
                </a:solidFill>
              </a:rPr>
              <a:t>. </a:t>
            </a:r>
          </a:p>
          <a:p>
            <a:pPr algn="r" rtl="1">
              <a:lnSpc>
                <a:spcPct val="150000"/>
              </a:lnSpc>
            </a:pPr>
            <a:r>
              <a:rPr lang="he-IL" b="1" dirty="0">
                <a:solidFill>
                  <a:srgbClr val="0070C0"/>
                </a:solidFill>
              </a:rPr>
              <a:t>מה קורה עכשיו?</a:t>
            </a:r>
            <a:r>
              <a:rPr lang="en-US" b="1" dirty="0">
                <a:solidFill>
                  <a:srgbClr val="0070C0"/>
                </a:solidFill>
              </a:rPr>
              <a:t> </a:t>
            </a:r>
            <a:endParaRPr lang="he-IL" b="1" dirty="0">
              <a:solidFill>
                <a:srgbClr val="0070C0"/>
              </a:solidFill>
            </a:endParaRPr>
          </a:p>
          <a:p>
            <a:pPr algn="r" rtl="1">
              <a:lnSpc>
                <a:spcPct val="150000"/>
              </a:lnSpc>
            </a:pPr>
            <a:endParaRPr lang="he-IL" dirty="0"/>
          </a:p>
          <a:p>
            <a:pPr algn="r" rtl="1">
              <a:lnSpc>
                <a:spcPct val="150000"/>
              </a:lnSpc>
            </a:pPr>
            <a:endParaRPr lang="he-IL" dirty="0"/>
          </a:p>
        </p:txBody>
      </p:sp>
      <p:sp>
        <p:nvSpPr>
          <p:cNvPr id="5" name="מלבן 4"/>
          <p:cNvSpPr/>
          <p:nvPr/>
        </p:nvSpPr>
        <p:spPr>
          <a:xfrm>
            <a:off x="4904629" y="5114122"/>
            <a:ext cx="2603661" cy="646331"/>
          </a:xfrm>
          <a:prstGeom prst="rect">
            <a:avLst/>
          </a:prstGeom>
        </p:spPr>
        <p:txBody>
          <a:bodyPr wrap="none">
            <a:spAutoFit/>
          </a:bodyPr>
          <a:lstStyle/>
          <a:p>
            <a:r>
              <a:rPr lang="he-IL" dirty="0">
                <a:hlinkClick r:id="rId3"/>
              </a:rPr>
              <a:t>צפו בסרטון - אוויר כשסתום</a:t>
            </a:r>
            <a:endParaRPr lang="he-IL" dirty="0"/>
          </a:p>
          <a:p>
            <a:endParaRPr lang="he-IL" dirty="0"/>
          </a:p>
        </p:txBody>
      </p:sp>
    </p:spTree>
    <p:extLst>
      <p:ext uri="{BB962C8B-B14F-4D97-AF65-F5344CB8AC3E}">
        <p14:creationId xmlns:p14="http://schemas.microsoft.com/office/powerpoint/2010/main" val="2801560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41859" y="1946940"/>
            <a:ext cx="7384454" cy="4662815"/>
          </a:xfrm>
          <a:prstGeom prst="rect">
            <a:avLst/>
          </a:prstGeom>
          <a:noFill/>
        </p:spPr>
        <p:txBody>
          <a:bodyPr wrap="square" rtlCol="1">
            <a:spAutoFit/>
          </a:bodyPr>
          <a:lstStyle/>
          <a:p>
            <a:pPr algn="r" rtl="1">
              <a:lnSpc>
                <a:spcPct val="150000"/>
              </a:lnSpc>
            </a:pPr>
            <a:r>
              <a:rPr lang="he-IL" b="1" dirty="0">
                <a:solidFill>
                  <a:srgbClr val="0070C0"/>
                </a:solidFill>
              </a:rPr>
              <a:t>למה זה קורה?</a:t>
            </a:r>
          </a:p>
          <a:p>
            <a:pPr algn="r" rtl="1">
              <a:lnSpc>
                <a:spcPct val="150000"/>
              </a:lnSpc>
            </a:pPr>
            <a:r>
              <a:rPr lang="he-IL" dirty="0"/>
              <a:t>כאשר אנחנו סותמים את הפתח העליון של הקשית </a:t>
            </a:r>
          </a:p>
          <a:p>
            <a:pPr algn="r" rtl="1">
              <a:lnSpc>
                <a:spcPct val="150000"/>
              </a:lnSpc>
            </a:pPr>
            <a:r>
              <a:rPr lang="he-IL" dirty="0"/>
              <a:t>הכוחות המופעלים על המים, מן הפתח התחתון הם:</a:t>
            </a:r>
          </a:p>
          <a:p>
            <a:pPr marL="285750" indent="-285750" algn="r" rtl="1">
              <a:lnSpc>
                <a:spcPct val="150000"/>
              </a:lnSpc>
              <a:buFont typeface="Arial" pitchFamily="34" charset="0"/>
              <a:buChar char="•"/>
            </a:pPr>
            <a:r>
              <a:rPr lang="he-IL" dirty="0"/>
              <a:t>כוח הכבידה המושך את המים כלפי מטה</a:t>
            </a:r>
          </a:p>
          <a:p>
            <a:pPr marL="285750" indent="-285750" algn="r" rtl="1">
              <a:lnSpc>
                <a:spcPct val="150000"/>
              </a:lnSpc>
              <a:buFont typeface="Arial" pitchFamily="34" charset="0"/>
              <a:buChar char="•"/>
            </a:pPr>
            <a:r>
              <a:rPr lang="he-IL" dirty="0"/>
              <a:t>לחץ האוויר הלוחץ על המים מלמטה. </a:t>
            </a:r>
          </a:p>
          <a:p>
            <a:pPr algn="r" rtl="1">
              <a:lnSpc>
                <a:spcPct val="150000"/>
              </a:lnSpc>
            </a:pPr>
            <a:r>
              <a:rPr lang="en-US" dirty="0"/>
              <a:t>		</a:t>
            </a:r>
            <a:r>
              <a:rPr lang="he-IL" dirty="0"/>
              <a:t>לחץ האוויר גובר על כוח הכבידה ואינו מאפשר למים לצאת החוצה. </a:t>
            </a:r>
          </a:p>
          <a:p>
            <a:pPr algn="r" rtl="1">
              <a:lnSpc>
                <a:spcPct val="150000"/>
              </a:lnSpc>
            </a:pPr>
            <a:endParaRPr lang="he-IL" dirty="0"/>
          </a:p>
          <a:p>
            <a:pPr algn="r" rtl="1">
              <a:lnSpc>
                <a:spcPct val="150000"/>
              </a:lnSpc>
            </a:pPr>
            <a:r>
              <a:rPr lang="he-IL" dirty="0"/>
              <a:t>	</a:t>
            </a:r>
            <a:r>
              <a:rPr lang="en-US" dirty="0"/>
              <a:t>	</a:t>
            </a:r>
            <a:r>
              <a:rPr lang="he-IL" dirty="0"/>
              <a:t>כאשר אנחנו מפסיקים לסתום את הפתח העליון, </a:t>
            </a:r>
          </a:p>
          <a:p>
            <a:pPr algn="r" rtl="1">
              <a:lnSpc>
                <a:spcPct val="150000"/>
              </a:lnSpc>
            </a:pPr>
            <a:r>
              <a:rPr lang="en-US" dirty="0"/>
              <a:t>		</a:t>
            </a:r>
            <a:r>
              <a:rPr lang="he-IL" dirty="0"/>
              <a:t>מופעל לחץ אוויר על המים גם מלמעלה. </a:t>
            </a:r>
          </a:p>
          <a:p>
            <a:pPr algn="r" rtl="1">
              <a:lnSpc>
                <a:spcPct val="150000"/>
              </a:lnSpc>
            </a:pPr>
            <a:r>
              <a:rPr lang="en-US" dirty="0"/>
              <a:t>		</a:t>
            </a:r>
            <a:r>
              <a:rPr lang="he-IL" dirty="0"/>
              <a:t>לחצי האוויר השווים משני הכיוונים "מקזזים" זה את זה.</a:t>
            </a:r>
          </a:p>
          <a:p>
            <a:pPr algn="r" rtl="1">
              <a:lnSpc>
                <a:spcPct val="150000"/>
              </a:lnSpc>
            </a:pPr>
            <a:r>
              <a:rPr lang="en-US" dirty="0"/>
              <a:t>		</a:t>
            </a:r>
            <a:r>
              <a:rPr lang="he-IL" dirty="0"/>
              <a:t>נותר כוח הכבידה, המושך את המים כלפי מטה. </a:t>
            </a:r>
          </a:p>
        </p:txBody>
      </p:sp>
    </p:spTree>
    <p:extLst>
      <p:ext uri="{BB962C8B-B14F-4D97-AF65-F5344CB8AC3E}">
        <p14:creationId xmlns:p14="http://schemas.microsoft.com/office/powerpoint/2010/main" val="2603354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06508" y="1578888"/>
            <a:ext cx="6120680" cy="3277820"/>
          </a:xfrm>
          <a:prstGeom prst="rect">
            <a:avLst/>
          </a:prstGeom>
          <a:noFill/>
        </p:spPr>
        <p:txBody>
          <a:bodyPr wrap="square" rtlCol="1">
            <a:spAutoFit/>
          </a:bodyPr>
          <a:lstStyle/>
          <a:p>
            <a:pPr algn="r" rtl="1">
              <a:lnSpc>
                <a:spcPct val="150000"/>
              </a:lnSpc>
            </a:pPr>
            <a:r>
              <a:rPr lang="he-IL" u="sng" dirty="0"/>
              <a:t>שלב ב':</a:t>
            </a:r>
          </a:p>
          <a:p>
            <a:pPr marL="285750" indent="-285750" algn="r" rtl="1">
              <a:lnSpc>
                <a:spcPct val="150000"/>
              </a:lnSpc>
              <a:buFont typeface="Arial" pitchFamily="34" charset="0"/>
              <a:buChar char="•"/>
            </a:pPr>
            <a:r>
              <a:rPr lang="he-IL" u="sng" dirty="0"/>
              <a:t>שאפו</a:t>
            </a:r>
            <a:r>
              <a:rPr lang="he-IL" dirty="0"/>
              <a:t> מים מן הכוס, עד שהצינורית תתמלא</a:t>
            </a:r>
          </a:p>
          <a:p>
            <a:pPr marL="285750" indent="-285750" algn="r" rtl="1">
              <a:lnSpc>
                <a:spcPct val="150000"/>
              </a:lnSpc>
              <a:buFont typeface="Arial" pitchFamily="34" charset="0"/>
              <a:buChar char="•"/>
            </a:pPr>
            <a:r>
              <a:rPr lang="he-IL" u="sng" dirty="0"/>
              <a:t>סתמו</a:t>
            </a:r>
            <a:r>
              <a:rPr lang="he-IL" dirty="0"/>
              <a:t> בזריזות את פתח הצינורית</a:t>
            </a:r>
          </a:p>
          <a:p>
            <a:pPr marL="285750" indent="-285750" algn="r" rtl="1">
              <a:lnSpc>
                <a:spcPct val="150000"/>
              </a:lnSpc>
              <a:buFont typeface="Arial" pitchFamily="34" charset="0"/>
              <a:buChar char="•"/>
            </a:pPr>
            <a:r>
              <a:rPr lang="he-IL" u="sng" dirty="0"/>
              <a:t>הטו</a:t>
            </a:r>
            <a:r>
              <a:rPr lang="he-IL" dirty="0"/>
              <a:t> את הצינורית לתוך כלי הקיבול התחתון,</a:t>
            </a:r>
          </a:p>
          <a:p>
            <a:pPr algn="r" rtl="1">
              <a:lnSpc>
                <a:spcPct val="150000"/>
              </a:lnSpc>
            </a:pPr>
            <a:r>
              <a:rPr lang="he-IL" dirty="0"/>
              <a:t>    תוך שאתם ממשיכים לסתום את הפתח של הצינורית,    </a:t>
            </a:r>
          </a:p>
          <a:p>
            <a:pPr algn="r" rtl="1">
              <a:lnSpc>
                <a:spcPct val="150000"/>
              </a:lnSpc>
            </a:pPr>
            <a:r>
              <a:rPr lang="he-IL" dirty="0"/>
              <a:t>   ולהצמיד את הצינורית אל דופן הכוס העליונה. </a:t>
            </a:r>
          </a:p>
          <a:p>
            <a:pPr marL="285750" indent="-285750" algn="r" rtl="1">
              <a:lnSpc>
                <a:spcPct val="150000"/>
              </a:lnSpc>
              <a:buFont typeface="Arial" pitchFamily="34" charset="0"/>
              <a:buChar char="•"/>
            </a:pPr>
            <a:r>
              <a:rPr lang="he-IL" u="sng" dirty="0"/>
              <a:t>שחררו</a:t>
            </a:r>
            <a:r>
              <a:rPr lang="he-IL" dirty="0"/>
              <a:t> את האצבע מפתח הצינורית</a:t>
            </a:r>
          </a:p>
          <a:p>
            <a:pPr algn="r" rtl="1"/>
            <a:endParaRPr lang="he-IL" dirty="0"/>
          </a:p>
        </p:txBody>
      </p:sp>
    </p:spTree>
    <p:extLst>
      <p:ext uri="{BB962C8B-B14F-4D97-AF65-F5344CB8AC3E}">
        <p14:creationId xmlns:p14="http://schemas.microsoft.com/office/powerpoint/2010/main" val="1760708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01472" y="1851308"/>
            <a:ext cx="7128792" cy="2585323"/>
          </a:xfrm>
          <a:prstGeom prst="rect">
            <a:avLst/>
          </a:prstGeom>
          <a:noFill/>
        </p:spPr>
        <p:txBody>
          <a:bodyPr wrap="square" rtlCol="1">
            <a:spAutoFit/>
          </a:bodyPr>
          <a:lstStyle/>
          <a:p>
            <a:pPr algn="r" rtl="1">
              <a:lnSpc>
                <a:spcPct val="150000"/>
              </a:lnSpc>
            </a:pPr>
            <a:r>
              <a:rPr lang="he-IL" b="1" dirty="0">
                <a:solidFill>
                  <a:srgbClr val="0070C0"/>
                </a:solidFill>
              </a:rPr>
              <a:t>מה קורה?</a:t>
            </a:r>
            <a:r>
              <a:rPr lang="he-IL" b="1" dirty="0">
                <a:solidFill>
                  <a:srgbClr val="00B0F0"/>
                </a:solidFill>
              </a:rPr>
              <a:t> </a:t>
            </a:r>
          </a:p>
          <a:p>
            <a:pPr algn="r" rtl="1">
              <a:lnSpc>
                <a:spcPct val="150000"/>
              </a:lnSpc>
            </a:pPr>
            <a:r>
              <a:rPr lang="he-IL" dirty="0"/>
              <a:t>המים זורמים מתוך הכוס המלאה, לאורך הצינורית, </a:t>
            </a:r>
          </a:p>
          <a:p>
            <a:pPr algn="r" rtl="1">
              <a:lnSpc>
                <a:spcPct val="150000"/>
              </a:lnSpc>
            </a:pPr>
            <a:r>
              <a:rPr lang="he-IL" dirty="0"/>
              <a:t>אל כלי הקיבול. </a:t>
            </a:r>
          </a:p>
          <a:p>
            <a:pPr algn="r" rtl="1">
              <a:lnSpc>
                <a:spcPct val="150000"/>
              </a:lnSpc>
            </a:pPr>
            <a:r>
              <a:rPr lang="he-IL" b="1" dirty="0"/>
              <a:t>שימו לב!</a:t>
            </a:r>
          </a:p>
          <a:p>
            <a:pPr algn="r" rtl="1">
              <a:lnSpc>
                <a:spcPct val="150000"/>
              </a:lnSpc>
            </a:pPr>
            <a:r>
              <a:rPr lang="he-IL" dirty="0"/>
              <a:t>בתחילת התהליך </a:t>
            </a:r>
            <a:r>
              <a:rPr lang="he-IL" b="1" dirty="0"/>
              <a:t>המים עולים </a:t>
            </a:r>
            <a:r>
              <a:rPr lang="he-IL" dirty="0"/>
              <a:t>מתוך הכוס העליונה, בניגוד לכוח הכבידה.</a:t>
            </a:r>
          </a:p>
          <a:p>
            <a:pPr algn="r" rtl="1">
              <a:lnSpc>
                <a:spcPct val="150000"/>
              </a:lnSpc>
            </a:pPr>
            <a:r>
              <a:rPr lang="he-IL" dirty="0"/>
              <a:t>משאבה כזו נקראת </a:t>
            </a:r>
            <a:r>
              <a:rPr lang="he-IL" dirty="0">
                <a:hlinkClick r:id="rId3"/>
              </a:rPr>
              <a:t>משאבת סיפון</a:t>
            </a:r>
            <a:r>
              <a:rPr lang="he-IL" dirty="0"/>
              <a:t>. </a:t>
            </a:r>
          </a:p>
        </p:txBody>
      </p:sp>
    </p:spTree>
    <p:extLst>
      <p:ext uri="{BB962C8B-B14F-4D97-AF65-F5344CB8AC3E}">
        <p14:creationId xmlns:p14="http://schemas.microsoft.com/office/powerpoint/2010/main" val="3445989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9122" y="1681818"/>
            <a:ext cx="7560840" cy="5401479"/>
          </a:xfrm>
          <a:prstGeom prst="rect">
            <a:avLst/>
          </a:prstGeom>
          <a:noFill/>
        </p:spPr>
        <p:txBody>
          <a:bodyPr wrap="square" rtlCol="1">
            <a:spAutoFit/>
          </a:bodyPr>
          <a:lstStyle/>
          <a:p>
            <a:pPr marL="685800" marR="0" lvl="0" indent="-685800" algn="r" defTabSz="914400" rtl="1" eaLnBrk="1" fontAlgn="auto" latinLnBrk="0" hangingPunct="1">
              <a:lnSpc>
                <a:spcPct val="100000"/>
              </a:lnSpc>
              <a:spcBef>
                <a:spcPts val="0"/>
              </a:spcBef>
              <a:spcAft>
                <a:spcPts val="0"/>
              </a:spcAft>
              <a:buClrTx/>
              <a:buSzTx/>
              <a:buFont typeface="Wingdings" pitchFamily="2" charset="2"/>
              <a:buChar char="&amp;"/>
              <a:tabLst/>
              <a:defRPr/>
            </a:pPr>
            <a:r>
              <a:rPr kumimoji="0" lang="he-IL" sz="4800" b="0" i="0" u="none" strike="noStrike" kern="0" cap="none" spc="0" normalizeH="0" baseline="0" noProof="0" dirty="0">
                <a:ln>
                  <a:noFill/>
                </a:ln>
                <a:solidFill>
                  <a:sysClr val="windowText" lastClr="000000"/>
                </a:solidFill>
                <a:effectLst/>
                <a:uLnTx/>
                <a:uFillTx/>
                <a:sym typeface="Wingdings"/>
              </a:rPr>
              <a:t>מן המקורות</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800" b="0" i="0" u="none" strike="noStrike" kern="0" cap="none" spc="0" normalizeH="0" baseline="0" noProof="0" dirty="0">
                <a:ln>
                  <a:noFill/>
                </a:ln>
                <a:solidFill>
                  <a:sysClr val="windowText" lastClr="000000"/>
                </a:solidFill>
                <a:effectLst/>
                <a:uLnTx/>
                <a:uFillTx/>
              </a:rPr>
              <a:t>על גג המזבח בבית המקדש היו מוצבים שני "בזיכים" (גביעים].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800" b="0" i="0" u="none" strike="noStrike" kern="0" cap="none" spc="0" normalizeH="0" baseline="0" noProof="0" dirty="0">
                <a:ln>
                  <a:noFill/>
                </a:ln>
                <a:solidFill>
                  <a:sysClr val="windowText" lastClr="000000"/>
                </a:solidFill>
                <a:effectLst/>
                <a:uLnTx/>
                <a:uFillTx/>
              </a:rPr>
              <a:t>בתחתית כל בזיך היה חור, שדרכו היה ניגר הנוזל שיצקו לבזיך.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800" b="0" i="0" u="none" strike="noStrike" kern="0" cap="none" spc="0" normalizeH="0" baseline="0" noProof="0" dirty="0">
                <a:ln>
                  <a:noFill/>
                </a:ln>
                <a:solidFill>
                  <a:sysClr val="windowText" lastClr="000000"/>
                </a:solidFill>
                <a:effectLst/>
                <a:uLnTx/>
                <a:uFillTx/>
              </a:rPr>
              <a:t>בזיך אחד היה מיועד ליין, והשני למים.</a:t>
            </a:r>
            <a:endParaRPr kumimoji="0" lang="en-US" sz="1800" b="0" i="0" u="none" strike="noStrike" kern="0" cap="none" spc="0" normalizeH="0" baseline="0" noProof="0" dirty="0">
              <a:ln>
                <a:noFill/>
              </a:ln>
              <a:solidFill>
                <a:sysClr val="windowText" lastClr="000000"/>
              </a:solidFill>
              <a:effectLst/>
              <a:uLnTx/>
              <a:uFillTx/>
            </a:endParaRP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800" b="0" i="0" u="none" strike="noStrike" kern="0" cap="none" spc="0" normalizeH="0" baseline="0" noProof="0" dirty="0">
                <a:ln>
                  <a:noFill/>
                </a:ln>
                <a:solidFill>
                  <a:sysClr val="windowText" lastClr="000000"/>
                </a:solidFill>
                <a:effectLst/>
                <a:uLnTx/>
                <a:uFillTx/>
              </a:rPr>
              <a:t>בכל ימות השנה היו "מנסכים" (יוצקים) יין על גבי המזבח, בזמן הקרבת הקרבנות.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800" b="0" i="0" u="none" strike="noStrike" kern="0" cap="none" spc="0" normalizeH="0" baseline="0" noProof="0" dirty="0">
                <a:ln>
                  <a:noFill/>
                </a:ln>
                <a:solidFill>
                  <a:sysClr val="windowText" lastClr="000000"/>
                </a:solidFill>
                <a:effectLst/>
                <a:uLnTx/>
                <a:uFillTx/>
              </a:rPr>
              <a:t>הכהן היה יוצק יין אל תוך הבזיך, והיין היה ניגר על קיר המזבח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800" b="0" i="0" u="none" strike="noStrike" kern="0" cap="none" spc="0" normalizeH="0" baseline="0" noProof="0" dirty="0">
                <a:ln>
                  <a:noFill/>
                </a:ln>
                <a:solidFill>
                  <a:sysClr val="windowText" lastClr="000000"/>
                </a:solidFill>
                <a:effectLst/>
                <a:uLnTx/>
                <a:uFillTx/>
              </a:rPr>
              <a:t>ומתנקז דרך "היסוד".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800" b="0" i="0" u="none" strike="noStrike" kern="0" cap="none" spc="0" normalizeH="0" baseline="0" noProof="0" dirty="0">
                <a:ln>
                  <a:noFill/>
                </a:ln>
                <a:solidFill>
                  <a:sysClr val="windowText" lastClr="000000"/>
                </a:solidFill>
                <a:effectLst/>
                <a:uLnTx/>
                <a:uFillTx/>
              </a:rPr>
              <a:t>באותם ימים, לא נעשה שימוש בבזיך המים. הוא נותר ריק.</a:t>
            </a:r>
            <a:endParaRPr kumimoji="0" lang="en-US" sz="1800" b="0" i="0" u="none" strike="noStrike" kern="0" cap="none" spc="0" normalizeH="0" baseline="0" noProof="0" dirty="0">
              <a:ln>
                <a:noFill/>
              </a:ln>
              <a:solidFill>
                <a:sysClr val="windowText" lastClr="000000"/>
              </a:solidFill>
              <a:effectLst/>
              <a:uLnTx/>
              <a:uFillTx/>
            </a:endParaRP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800" b="1" i="0" u="none" strike="noStrike" kern="0" cap="none" spc="0" normalizeH="0" baseline="0" noProof="0" dirty="0">
                <a:ln>
                  <a:noFill/>
                </a:ln>
                <a:solidFill>
                  <a:sysClr val="windowText" lastClr="000000"/>
                </a:solidFill>
                <a:effectLst/>
                <a:uLnTx/>
                <a:uFillTx/>
              </a:rPr>
              <a:t>ניסוך המים</a:t>
            </a:r>
            <a:r>
              <a:rPr kumimoji="0" lang="he-IL" sz="1800" b="0" i="0" u="none" strike="noStrike" kern="0" cap="none" spc="0" normalizeH="0" baseline="0" noProof="0" dirty="0">
                <a:ln>
                  <a:noFill/>
                </a:ln>
                <a:solidFill>
                  <a:sysClr val="windowText" lastClr="000000"/>
                </a:solidFill>
                <a:effectLst/>
                <a:uLnTx/>
                <a:uFillTx/>
              </a:rPr>
              <a:t> היא מצווה שקוימה בימי חג הסוכות בלבד.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800" b="0" i="0" u="none" strike="noStrike" kern="0" cap="none" spc="0" normalizeH="0" baseline="0" noProof="0" dirty="0">
                <a:ln>
                  <a:noFill/>
                </a:ln>
                <a:solidFill>
                  <a:sysClr val="windowText" lastClr="000000"/>
                </a:solidFill>
                <a:effectLst/>
                <a:uLnTx/>
                <a:uFillTx/>
              </a:rPr>
              <a:t>בחג הסוכות, במקביל לניסוך היין, ניסכו גם מים דרך הבזיך השני. </a:t>
            </a:r>
          </a:p>
          <a:p>
            <a:pPr marL="0" marR="0" lvl="0" indent="0" algn="r" defTabSz="914400" rtl="1" eaLnBrk="1" fontAlgn="auto" latinLnBrk="0" hangingPunct="1">
              <a:lnSpc>
                <a:spcPct val="150000"/>
              </a:lnSpc>
              <a:spcBef>
                <a:spcPts val="0"/>
              </a:spcBef>
              <a:spcAft>
                <a:spcPts val="0"/>
              </a:spcAft>
              <a:buClrTx/>
              <a:buSzTx/>
              <a:buFontTx/>
              <a:buNone/>
              <a:tabLst/>
              <a:defRPr/>
            </a:pPr>
            <a:endParaRPr kumimoji="0" lang="he-IL" sz="1800" b="0" i="0" u="none" strike="noStrike" kern="0" cap="none" spc="0" normalizeH="0" baseline="0" noProof="0" dirty="0">
              <a:ln>
                <a:noFill/>
              </a:ln>
              <a:solidFill>
                <a:sysClr val="windowText" lastClr="000000"/>
              </a:solidFill>
              <a:effectLst/>
              <a:uLnTx/>
              <a:uFillTx/>
            </a:endParaRPr>
          </a:p>
          <a:p>
            <a:pPr marL="0" marR="0" lvl="0" indent="0" algn="r" defTabSz="914400" rtl="1" eaLnBrk="1" fontAlgn="auto" latinLnBrk="0" hangingPunct="1">
              <a:lnSpc>
                <a:spcPct val="150000"/>
              </a:lnSpc>
              <a:spcBef>
                <a:spcPts val="0"/>
              </a:spcBef>
              <a:spcAft>
                <a:spcPts val="0"/>
              </a:spcAft>
              <a:buClrTx/>
              <a:buSzTx/>
              <a:buFontTx/>
              <a:buNone/>
              <a:tabLst/>
              <a:defRPr/>
            </a:pPr>
            <a:endParaRPr kumimoji="0" lang="he-IL"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05605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תמונה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81200" y="2565265"/>
            <a:ext cx="4884420" cy="2855412"/>
          </a:xfrm>
          <a:prstGeom prst="rect">
            <a:avLst/>
          </a:prstGeom>
        </p:spPr>
      </p:pic>
    </p:spTree>
    <p:extLst>
      <p:ext uri="{BB962C8B-B14F-4D97-AF65-F5344CB8AC3E}">
        <p14:creationId xmlns:p14="http://schemas.microsoft.com/office/powerpoint/2010/main" val="3832237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00874" y="1660044"/>
            <a:ext cx="7200800" cy="3877985"/>
          </a:xfrm>
          <a:prstGeom prst="rect">
            <a:avLst/>
          </a:prstGeom>
          <a:noFill/>
        </p:spPr>
        <p:txBody>
          <a:bodyPr wrap="square" rtlCol="1">
            <a:spAutoFit/>
          </a:bodyPr>
          <a:lstStyle/>
          <a:p>
            <a:pPr algn="r" rtl="1" fontAlgn="auto">
              <a:lnSpc>
                <a:spcPct val="150000"/>
              </a:lnSpc>
              <a:spcBef>
                <a:spcPts val="0"/>
              </a:spcBef>
              <a:spcAft>
                <a:spcPts val="0"/>
              </a:spcAft>
            </a:pPr>
            <a:r>
              <a:rPr lang="he-IL" sz="2000" b="1" dirty="0">
                <a:solidFill>
                  <a:srgbClr val="FF0000"/>
                </a:solidFill>
                <a:latin typeface="Calibri"/>
                <a:cs typeface="Arial"/>
              </a:rPr>
              <a:t>סיפון</a:t>
            </a:r>
          </a:p>
          <a:p>
            <a:pPr algn="r" rtl="1" fontAlgn="auto">
              <a:lnSpc>
                <a:spcPct val="150000"/>
              </a:lnSpc>
              <a:spcBef>
                <a:spcPts val="0"/>
              </a:spcBef>
              <a:spcAft>
                <a:spcPts val="0"/>
              </a:spcAft>
            </a:pPr>
            <a:r>
              <a:rPr lang="he-IL" dirty="0">
                <a:solidFill>
                  <a:prstClr val="black"/>
                </a:solidFill>
                <a:latin typeface="Calibri"/>
                <a:cs typeface="Arial"/>
              </a:rPr>
              <a:t>תחילה עלינו לגרום למים לעלות, </a:t>
            </a:r>
          </a:p>
          <a:p>
            <a:pPr algn="r" rtl="1" fontAlgn="auto">
              <a:lnSpc>
                <a:spcPct val="150000"/>
              </a:lnSpc>
              <a:spcBef>
                <a:spcPts val="0"/>
              </a:spcBef>
              <a:spcAft>
                <a:spcPts val="0"/>
              </a:spcAft>
            </a:pPr>
            <a:r>
              <a:rPr lang="he-IL" dirty="0">
                <a:solidFill>
                  <a:prstClr val="black"/>
                </a:solidFill>
                <a:latin typeface="Calibri"/>
                <a:cs typeface="Arial"/>
              </a:rPr>
              <a:t>לעבור את הנקודה הגבוהה ביותר בצינור,</a:t>
            </a:r>
          </a:p>
          <a:p>
            <a:pPr algn="r" rtl="1" fontAlgn="auto">
              <a:lnSpc>
                <a:spcPct val="150000"/>
              </a:lnSpc>
              <a:spcBef>
                <a:spcPts val="0"/>
              </a:spcBef>
              <a:spcAft>
                <a:spcPts val="0"/>
              </a:spcAft>
            </a:pPr>
            <a:r>
              <a:rPr lang="he-IL" dirty="0">
                <a:solidFill>
                  <a:prstClr val="black"/>
                </a:solidFill>
                <a:latin typeface="Calibri"/>
                <a:cs typeface="Arial"/>
              </a:rPr>
              <a:t>ולהגיע לצד השני, </a:t>
            </a:r>
          </a:p>
          <a:p>
            <a:pPr algn="r" rtl="1" fontAlgn="auto">
              <a:lnSpc>
                <a:spcPct val="150000"/>
              </a:lnSpc>
              <a:spcBef>
                <a:spcPts val="0"/>
              </a:spcBef>
              <a:spcAft>
                <a:spcPts val="0"/>
              </a:spcAft>
            </a:pPr>
            <a:r>
              <a:rPr lang="he-IL" dirty="0">
                <a:solidFill>
                  <a:prstClr val="black"/>
                </a:solidFill>
                <a:latin typeface="Calibri"/>
                <a:cs typeface="Arial"/>
              </a:rPr>
              <a:t>עד שיהיו נמוכים יותר מהנקודה בה הם נכנסו לצינור. </a:t>
            </a:r>
          </a:p>
          <a:p>
            <a:pPr algn="r" rtl="1" fontAlgn="auto">
              <a:lnSpc>
                <a:spcPct val="150000"/>
              </a:lnSpc>
              <a:spcBef>
                <a:spcPts val="0"/>
              </a:spcBef>
              <a:spcAft>
                <a:spcPts val="0"/>
              </a:spcAft>
            </a:pPr>
            <a:endParaRPr lang="he-IL" dirty="0">
              <a:solidFill>
                <a:prstClr val="black"/>
              </a:solidFill>
              <a:latin typeface="Calibri"/>
              <a:cs typeface="Arial"/>
            </a:endParaRPr>
          </a:p>
          <a:p>
            <a:pPr algn="r" rtl="1" fontAlgn="auto">
              <a:lnSpc>
                <a:spcPct val="150000"/>
              </a:lnSpc>
              <a:spcBef>
                <a:spcPts val="0"/>
              </a:spcBef>
              <a:spcAft>
                <a:spcPts val="0"/>
              </a:spcAft>
            </a:pPr>
            <a:r>
              <a:rPr lang="he-IL" dirty="0">
                <a:solidFill>
                  <a:prstClr val="black"/>
                </a:solidFill>
                <a:latin typeface="Calibri"/>
                <a:cs typeface="Arial"/>
              </a:rPr>
              <a:t>אפשר לעשות זאת, למשל, על ידי שאיבה – </a:t>
            </a:r>
          </a:p>
          <a:p>
            <a:pPr algn="r" rtl="1" fontAlgn="auto">
              <a:lnSpc>
                <a:spcPct val="150000"/>
              </a:lnSpc>
              <a:spcBef>
                <a:spcPts val="0"/>
              </a:spcBef>
              <a:spcAft>
                <a:spcPts val="0"/>
              </a:spcAft>
            </a:pPr>
            <a:r>
              <a:rPr lang="he-IL" dirty="0">
                <a:solidFill>
                  <a:prstClr val="black"/>
                </a:solidFill>
                <a:latin typeface="Calibri"/>
                <a:cs typeface="Arial"/>
              </a:rPr>
              <a:t>כפי שעשינו בשאיפת האוויר מתוך הקשית. </a:t>
            </a:r>
          </a:p>
          <a:p>
            <a:pPr algn="r" rtl="1" fontAlgn="auto">
              <a:lnSpc>
                <a:spcPct val="150000"/>
              </a:lnSpc>
              <a:spcBef>
                <a:spcPts val="0"/>
              </a:spcBef>
              <a:spcAft>
                <a:spcPts val="0"/>
              </a:spcAft>
            </a:pPr>
            <a:endParaRPr lang="he-IL" dirty="0">
              <a:solidFill>
                <a:prstClr val="black"/>
              </a:solidFill>
              <a:latin typeface="Calibri"/>
              <a:cs typeface="Arial"/>
            </a:endParaRPr>
          </a:p>
        </p:txBody>
      </p:sp>
    </p:spTree>
    <p:extLst>
      <p:ext uri="{BB962C8B-B14F-4D97-AF65-F5344CB8AC3E}">
        <p14:creationId xmlns:p14="http://schemas.microsoft.com/office/powerpoint/2010/main" val="39868133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63176" y="1755791"/>
            <a:ext cx="7933803" cy="4247317"/>
          </a:xfrm>
          <a:prstGeom prst="rect">
            <a:avLst/>
          </a:prstGeom>
          <a:noFill/>
        </p:spPr>
        <p:txBody>
          <a:bodyPr wrap="square" rtlCol="1">
            <a:spAutoFit/>
          </a:bodyPr>
          <a:lstStyle/>
          <a:p>
            <a:pPr algn="r" rtl="1" fontAlgn="auto">
              <a:lnSpc>
                <a:spcPct val="150000"/>
              </a:lnSpc>
              <a:spcBef>
                <a:spcPts val="0"/>
              </a:spcBef>
              <a:spcAft>
                <a:spcPts val="0"/>
              </a:spcAft>
            </a:pPr>
            <a:r>
              <a:rPr lang="he-IL" dirty="0">
                <a:solidFill>
                  <a:prstClr val="black"/>
                </a:solidFill>
                <a:latin typeface="Calibri"/>
                <a:cs typeface="Arial"/>
              </a:rPr>
              <a:t>עכשיו:</a:t>
            </a:r>
            <a:r>
              <a:rPr lang="en-US" dirty="0">
                <a:solidFill>
                  <a:prstClr val="black"/>
                </a:solidFill>
                <a:latin typeface="Calibri"/>
                <a:cs typeface="Arial"/>
              </a:rPr>
              <a:t> </a:t>
            </a:r>
            <a:r>
              <a:rPr lang="he-IL" dirty="0">
                <a:solidFill>
                  <a:prstClr val="black"/>
                </a:solidFill>
                <a:latin typeface="Calibri"/>
                <a:cs typeface="Arial"/>
              </a:rPr>
              <a:t>כמות המים בחלק של הצינור המחובר למיכל התחתון [הזרוע הארוכה של הצינור]   גדולה יותר מאשר בחלק של הצינור המחובר לגביע העליון [הכלי הראשון]. </a:t>
            </a:r>
          </a:p>
          <a:p>
            <a:pPr algn="r" rtl="1" fontAlgn="auto">
              <a:lnSpc>
                <a:spcPct val="150000"/>
              </a:lnSpc>
              <a:spcBef>
                <a:spcPts val="0"/>
              </a:spcBef>
              <a:spcAft>
                <a:spcPts val="0"/>
              </a:spcAft>
            </a:pPr>
            <a:r>
              <a:rPr lang="he-IL" dirty="0">
                <a:solidFill>
                  <a:prstClr val="black"/>
                </a:solidFill>
                <a:latin typeface="Calibri"/>
                <a:cs typeface="Arial"/>
              </a:rPr>
              <a:t>לכן, המסה של המים גדולה יותר בחלק הארוך של הצינור. ולכן, המים יזרמו כלפי מטה לתוך הקופסה הריקה בתחתית [בגלל כוח המשיכה]. </a:t>
            </a:r>
          </a:p>
          <a:p>
            <a:pPr algn="r" rtl="1" fontAlgn="auto">
              <a:lnSpc>
                <a:spcPct val="150000"/>
              </a:lnSpc>
              <a:spcBef>
                <a:spcPts val="0"/>
              </a:spcBef>
              <a:spcAft>
                <a:spcPts val="0"/>
              </a:spcAft>
            </a:pPr>
            <a:r>
              <a:rPr lang="he-IL" dirty="0">
                <a:solidFill>
                  <a:prstClr val="black"/>
                </a:solidFill>
                <a:latin typeface="Calibri"/>
                <a:cs typeface="Arial"/>
              </a:rPr>
              <a:t>זרימת המים למטה תיצור לחץ נמוך בחלקו העליון (ראש </a:t>
            </a:r>
            <a:r>
              <a:rPr lang="he-IL" dirty="0" err="1">
                <a:solidFill>
                  <a:prstClr val="black"/>
                </a:solidFill>
                <a:latin typeface="Calibri"/>
                <a:cs typeface="Arial"/>
              </a:rPr>
              <a:t>ה"ח</a:t>
            </a:r>
            <a:r>
              <a:rPr lang="he-IL" dirty="0">
                <a:solidFill>
                  <a:prstClr val="black"/>
                </a:solidFill>
                <a:latin typeface="Calibri"/>
                <a:cs typeface="Arial"/>
              </a:rPr>
              <a:t>") של הצינור.</a:t>
            </a:r>
          </a:p>
          <a:p>
            <a:pPr algn="r" rtl="1" fontAlgn="auto">
              <a:lnSpc>
                <a:spcPct val="150000"/>
              </a:lnSpc>
              <a:spcBef>
                <a:spcPts val="0"/>
              </a:spcBef>
              <a:spcAft>
                <a:spcPts val="0"/>
              </a:spcAft>
            </a:pPr>
            <a:r>
              <a:rPr lang="he-IL" dirty="0">
                <a:solidFill>
                  <a:prstClr val="black"/>
                </a:solidFill>
                <a:latin typeface="Calibri"/>
                <a:cs typeface="Arial"/>
              </a:rPr>
              <a:t>לעומת זאת, לחץ האוויר על המים, מחוץ לצינור בגביע העליון לא ישתנה. </a:t>
            </a:r>
          </a:p>
          <a:p>
            <a:pPr algn="r" rtl="1" fontAlgn="auto">
              <a:lnSpc>
                <a:spcPct val="150000"/>
              </a:lnSpc>
              <a:spcBef>
                <a:spcPts val="0"/>
              </a:spcBef>
              <a:spcAft>
                <a:spcPts val="0"/>
              </a:spcAft>
            </a:pPr>
            <a:r>
              <a:rPr lang="he-IL" dirty="0">
                <a:solidFill>
                  <a:prstClr val="black"/>
                </a:solidFill>
                <a:latin typeface="Calibri"/>
                <a:cs typeface="Arial"/>
              </a:rPr>
              <a:t>		הלחץ הגבוה יותר מחוץ לצינור, יידחף את המים בגביע העליון לתוך הצינור.</a:t>
            </a:r>
          </a:p>
          <a:p>
            <a:pPr algn="r" rtl="1" fontAlgn="auto">
              <a:lnSpc>
                <a:spcPct val="150000"/>
              </a:lnSpc>
              <a:spcBef>
                <a:spcPts val="0"/>
              </a:spcBef>
              <a:spcAft>
                <a:spcPts val="0"/>
              </a:spcAft>
            </a:pPr>
            <a:r>
              <a:rPr lang="he-IL" dirty="0">
                <a:solidFill>
                  <a:prstClr val="black"/>
                </a:solidFill>
                <a:latin typeface="Calibri"/>
                <a:cs typeface="Arial"/>
              </a:rPr>
              <a:t>		כך תחל זרימה קבועה מן הגביע העליון לגביע הנמוך.</a:t>
            </a:r>
          </a:p>
          <a:p>
            <a:pPr algn="r" rtl="1" fontAlgn="auto">
              <a:lnSpc>
                <a:spcPct val="150000"/>
              </a:lnSpc>
              <a:spcBef>
                <a:spcPts val="0"/>
              </a:spcBef>
              <a:spcAft>
                <a:spcPts val="0"/>
              </a:spcAft>
            </a:pPr>
            <a:r>
              <a:rPr lang="he-IL" dirty="0">
                <a:solidFill>
                  <a:prstClr val="black"/>
                </a:solidFill>
                <a:latin typeface="Calibri"/>
                <a:cs typeface="Arial"/>
              </a:rPr>
              <a:t>		הזרימה תימשך בלי עזרתנו או עזרתן של משאבות - עד אשר ייגמרו המים 		בגביע העליון [בגלל כוח הקוהזיה, הלכידות של המים]. </a:t>
            </a:r>
            <a:endParaRPr lang="he-IL" sz="1200" dirty="0">
              <a:solidFill>
                <a:prstClr val="black"/>
              </a:solidFill>
              <a:latin typeface="Calibri"/>
              <a:cs typeface="Arial"/>
            </a:endParaRPr>
          </a:p>
        </p:txBody>
      </p:sp>
    </p:spTree>
    <p:extLst>
      <p:ext uri="{BB962C8B-B14F-4D97-AF65-F5344CB8AC3E}">
        <p14:creationId xmlns:p14="http://schemas.microsoft.com/office/powerpoint/2010/main" val="2477668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txBox="1">
            <a:spLocks/>
          </p:cNvSpPr>
          <p:nvPr/>
        </p:nvSpPr>
        <p:spPr>
          <a:xfrm>
            <a:off x="770546" y="2522205"/>
            <a:ext cx="7772400" cy="601996"/>
          </a:xfrm>
          <a:prstGeom prst="rect">
            <a:avLst/>
          </a:prstGeom>
        </p:spPr>
        <p:txBody>
          <a:bodyPr>
            <a:no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b="1" dirty="0">
                <a:latin typeface="Arial" pitchFamily="34" charset="0"/>
                <a:ea typeface="OronMF Black" pitchFamily="18" charset="-79"/>
                <a:cs typeface="Arial" pitchFamily="34" charset="0"/>
              </a:rPr>
              <a:t>כוס מתרוקנת - כוס פיתגורס</a:t>
            </a:r>
            <a:endParaRPr lang="he-IL" sz="2800" dirty="0">
              <a:latin typeface="Arial" pitchFamily="34" charset="0"/>
              <a:ea typeface="OronMF Black" pitchFamily="18" charset="-79"/>
              <a:cs typeface="Arial" pitchFamily="34" charset="0"/>
            </a:endParaRPr>
          </a:p>
        </p:txBody>
      </p:sp>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9324" y="3416816"/>
            <a:ext cx="2701727" cy="2701727"/>
          </a:xfrm>
          <a:prstGeom prst="rect">
            <a:avLst/>
          </a:prstGeom>
          <a:ln>
            <a:solidFill>
              <a:schemeClr val="tx1"/>
            </a:solidFill>
          </a:ln>
        </p:spPr>
      </p:pic>
    </p:spTree>
    <p:extLst>
      <p:ext uri="{BB962C8B-B14F-4D97-AF65-F5344CB8AC3E}">
        <p14:creationId xmlns:p14="http://schemas.microsoft.com/office/powerpoint/2010/main" val="2368820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023906" y="1608232"/>
            <a:ext cx="4214842" cy="4859728"/>
          </a:xfrm>
          <a:prstGeom prst="rect">
            <a:avLst/>
          </a:prstGeom>
          <a:noFill/>
          <a:ln>
            <a:noFill/>
          </a:ln>
        </p:spPr>
        <p:txBody>
          <a:bodyPr wrap="square" rtlCol="1">
            <a:spAutoFit/>
          </a:bodyPr>
          <a:lstStyle/>
          <a:p>
            <a:pPr algn="r" rtl="1">
              <a:lnSpc>
                <a:spcPct val="120000"/>
              </a:lnSpc>
            </a:pPr>
            <a:r>
              <a:rPr lang="he-IL" sz="2000" b="1" dirty="0">
                <a:solidFill>
                  <a:srgbClr val="0070C0"/>
                </a:solidFill>
                <a:latin typeface="Arial" pitchFamily="34" charset="0"/>
                <a:ea typeface="OronMF Medium" pitchFamily="18" charset="-79"/>
              </a:rPr>
              <a:t>יוון </a:t>
            </a:r>
          </a:p>
          <a:p>
            <a:pPr algn="r" rtl="1">
              <a:lnSpc>
                <a:spcPct val="120000"/>
              </a:lnSpc>
            </a:pPr>
            <a:r>
              <a:rPr lang="he-IL" sz="2000" dirty="0">
                <a:solidFill>
                  <a:prstClr val="black"/>
                </a:solidFill>
                <a:latin typeface="OronMF Medium" pitchFamily="18" charset="-79"/>
                <a:ea typeface="OronMF Medium" pitchFamily="18" charset="-79"/>
              </a:rPr>
              <a:t>שוכנת לחוף הים התיכון, בדרום-מזרח יבשת אירופה. </a:t>
            </a:r>
          </a:p>
          <a:p>
            <a:pPr algn="r" rtl="1">
              <a:lnSpc>
                <a:spcPct val="120000"/>
              </a:lnSpc>
            </a:pPr>
            <a:r>
              <a:rPr lang="he-IL" sz="2000" b="1" dirty="0">
                <a:solidFill>
                  <a:prstClr val="black"/>
                </a:solidFill>
                <a:latin typeface="OronMF Medium" pitchFamily="18" charset="-79"/>
                <a:ea typeface="OronMF Medium" pitchFamily="18" charset="-79"/>
              </a:rPr>
              <a:t>גבולות:</a:t>
            </a:r>
          </a:p>
          <a:p>
            <a:pPr algn="r" rtl="1">
              <a:lnSpc>
                <a:spcPct val="120000"/>
              </a:lnSpc>
            </a:pPr>
            <a:r>
              <a:rPr lang="he-IL" sz="2000" b="1" dirty="0">
                <a:solidFill>
                  <a:prstClr val="black"/>
                </a:solidFill>
                <a:latin typeface="OronMF Medium" pitchFamily="18" charset="-79"/>
                <a:ea typeface="OronMF Medium" pitchFamily="18" charset="-79"/>
              </a:rPr>
              <a:t>צפון</a:t>
            </a:r>
            <a:r>
              <a:rPr lang="en-US" sz="2000" dirty="0">
                <a:solidFill>
                  <a:prstClr val="black"/>
                </a:solidFill>
                <a:latin typeface="OronMF Medium" pitchFamily="18" charset="-79"/>
                <a:ea typeface="OronMF Medium" pitchFamily="18" charset="-79"/>
              </a:rPr>
              <a:t>: </a:t>
            </a:r>
            <a:r>
              <a:rPr lang="he-IL" sz="2000" dirty="0">
                <a:solidFill>
                  <a:prstClr val="black"/>
                </a:solidFill>
                <a:latin typeface="OronMF Medium" pitchFamily="18" charset="-79"/>
                <a:ea typeface="OronMF Medium" pitchFamily="18" charset="-79"/>
              </a:rPr>
              <a:t>בולגריה, אלבניה ומקדוניה</a:t>
            </a:r>
            <a:endParaRPr lang="en-US" sz="2000" dirty="0">
              <a:solidFill>
                <a:prstClr val="black"/>
              </a:solidFill>
              <a:latin typeface="OronMF Medium" pitchFamily="18" charset="-79"/>
              <a:ea typeface="OronMF Medium" pitchFamily="18" charset="-79"/>
            </a:endParaRPr>
          </a:p>
          <a:p>
            <a:pPr algn="r" rtl="1">
              <a:lnSpc>
                <a:spcPct val="120000"/>
              </a:lnSpc>
            </a:pPr>
            <a:r>
              <a:rPr lang="he-IL" sz="2000" b="1" dirty="0">
                <a:solidFill>
                  <a:prstClr val="black"/>
                </a:solidFill>
                <a:latin typeface="OronMF Medium" pitchFamily="18" charset="-79"/>
                <a:ea typeface="OronMF Medium" pitchFamily="18" charset="-79"/>
              </a:rPr>
              <a:t>מזרח</a:t>
            </a:r>
            <a:r>
              <a:rPr lang="he-IL" sz="2000" dirty="0">
                <a:solidFill>
                  <a:prstClr val="black"/>
                </a:solidFill>
                <a:latin typeface="OronMF Medium" pitchFamily="18" charset="-79"/>
                <a:ea typeface="OronMF Medium" pitchFamily="18" charset="-79"/>
              </a:rPr>
              <a:t>: טורקיה והים האגאי</a:t>
            </a:r>
            <a:endParaRPr lang="en-US" sz="2000" dirty="0">
              <a:solidFill>
                <a:prstClr val="black"/>
              </a:solidFill>
              <a:latin typeface="OronMF Medium" pitchFamily="18" charset="-79"/>
              <a:ea typeface="OronMF Medium" pitchFamily="18" charset="-79"/>
            </a:endParaRPr>
          </a:p>
          <a:p>
            <a:pPr algn="r" rtl="1">
              <a:lnSpc>
                <a:spcPct val="120000"/>
              </a:lnSpc>
            </a:pPr>
            <a:r>
              <a:rPr lang="he-IL" sz="2000" b="1" dirty="0">
                <a:solidFill>
                  <a:prstClr val="black"/>
                </a:solidFill>
                <a:latin typeface="OronMF Medium" pitchFamily="18" charset="-79"/>
                <a:ea typeface="OronMF Medium" pitchFamily="18" charset="-79"/>
              </a:rPr>
              <a:t>מערב</a:t>
            </a:r>
            <a:r>
              <a:rPr lang="he-IL" sz="2000" dirty="0">
                <a:solidFill>
                  <a:prstClr val="black"/>
                </a:solidFill>
                <a:latin typeface="OronMF Medium" pitchFamily="18" charset="-79"/>
                <a:ea typeface="OronMF Medium" pitchFamily="18" charset="-79"/>
              </a:rPr>
              <a:t>: הים היווני</a:t>
            </a:r>
            <a:endParaRPr lang="en-US" sz="2000" dirty="0">
              <a:solidFill>
                <a:prstClr val="black"/>
              </a:solidFill>
              <a:latin typeface="OronMF Medium" pitchFamily="18" charset="-79"/>
              <a:ea typeface="OronMF Medium" pitchFamily="18" charset="-79"/>
            </a:endParaRPr>
          </a:p>
          <a:p>
            <a:pPr algn="r" rtl="1">
              <a:lnSpc>
                <a:spcPct val="120000"/>
              </a:lnSpc>
            </a:pPr>
            <a:r>
              <a:rPr lang="he-IL" sz="2000" b="1" dirty="0">
                <a:solidFill>
                  <a:prstClr val="black"/>
                </a:solidFill>
                <a:latin typeface="OronMF Medium" pitchFamily="18" charset="-79"/>
                <a:ea typeface="OronMF Medium" pitchFamily="18" charset="-79"/>
              </a:rPr>
              <a:t>דרום</a:t>
            </a:r>
            <a:r>
              <a:rPr lang="he-IL" sz="2000" dirty="0">
                <a:solidFill>
                  <a:prstClr val="black"/>
                </a:solidFill>
                <a:latin typeface="OronMF Medium" pitchFamily="18" charset="-79"/>
                <a:ea typeface="OronMF Medium" pitchFamily="18" charset="-79"/>
              </a:rPr>
              <a:t>: הים התיכון</a:t>
            </a:r>
            <a:endParaRPr lang="en-US" sz="2000" dirty="0">
              <a:solidFill>
                <a:prstClr val="black"/>
              </a:solidFill>
              <a:latin typeface="OronMF Medium" pitchFamily="18" charset="-79"/>
              <a:ea typeface="OronMF Medium" pitchFamily="18" charset="-79"/>
            </a:endParaRPr>
          </a:p>
          <a:p>
            <a:pPr algn="r" rtl="1">
              <a:lnSpc>
                <a:spcPct val="120000"/>
              </a:lnSpc>
            </a:pPr>
            <a:endParaRPr lang="he-IL" sz="2000" b="1" dirty="0">
              <a:solidFill>
                <a:prstClr val="black"/>
              </a:solidFill>
              <a:latin typeface="OronMF Medium" pitchFamily="18" charset="-79"/>
              <a:ea typeface="OronMF Medium" pitchFamily="18" charset="-79"/>
            </a:endParaRPr>
          </a:p>
          <a:p>
            <a:pPr algn="r" rtl="1">
              <a:lnSpc>
                <a:spcPct val="120000"/>
              </a:lnSpc>
            </a:pPr>
            <a:r>
              <a:rPr lang="he-IL" sz="2000" b="1" dirty="0">
                <a:solidFill>
                  <a:prstClr val="black"/>
                </a:solidFill>
                <a:latin typeface="OronMF Medium" pitchFamily="18" charset="-79"/>
                <a:ea typeface="OronMF Medium" pitchFamily="18" charset="-79"/>
              </a:rPr>
              <a:t>עיר הבירה</a:t>
            </a:r>
            <a:r>
              <a:rPr lang="he-IL" sz="2000" b="1" dirty="0">
                <a:solidFill>
                  <a:prstClr val="black"/>
                </a:solidFill>
              </a:rPr>
              <a:t>: </a:t>
            </a:r>
            <a:r>
              <a:rPr lang="he-IL" sz="2000" dirty="0">
                <a:solidFill>
                  <a:prstClr val="black"/>
                </a:solidFill>
                <a:latin typeface="OronMF Medium" pitchFamily="18" charset="-79"/>
                <a:ea typeface="OronMF Medium" pitchFamily="18" charset="-79"/>
              </a:rPr>
              <a:t>אתונה</a:t>
            </a:r>
          </a:p>
          <a:p>
            <a:pPr algn="r" rtl="1">
              <a:lnSpc>
                <a:spcPct val="120000"/>
              </a:lnSpc>
            </a:pPr>
            <a:r>
              <a:rPr lang="he-IL" sz="2000" b="1" dirty="0">
                <a:solidFill>
                  <a:prstClr val="black"/>
                </a:solidFill>
                <a:latin typeface="OronMF Medium" pitchFamily="18" charset="-79"/>
                <a:ea typeface="OronMF Medium" pitchFamily="18" charset="-79"/>
              </a:rPr>
              <a:t>בראש המדינה: </a:t>
            </a:r>
            <a:r>
              <a:rPr lang="he-IL" sz="2000" dirty="0">
                <a:solidFill>
                  <a:prstClr val="black"/>
                </a:solidFill>
                <a:latin typeface="OronMF Medium" pitchFamily="18" charset="-79"/>
                <a:ea typeface="OronMF Medium" pitchFamily="18" charset="-79"/>
              </a:rPr>
              <a:t>נשיא</a:t>
            </a:r>
          </a:p>
          <a:p>
            <a:pPr algn="r" rtl="1">
              <a:lnSpc>
                <a:spcPct val="120000"/>
              </a:lnSpc>
            </a:pPr>
            <a:r>
              <a:rPr lang="he-IL" sz="2000" b="1" dirty="0">
                <a:solidFill>
                  <a:prstClr val="black"/>
                </a:solidFill>
                <a:latin typeface="OronMF Medium" pitchFamily="18" charset="-79"/>
                <a:ea typeface="OronMF Medium" pitchFamily="18" charset="-79"/>
              </a:rPr>
              <a:t>מטבע</a:t>
            </a:r>
            <a:r>
              <a:rPr lang="he-IL" sz="2000" dirty="0">
                <a:solidFill>
                  <a:prstClr val="black">
                    <a:lumMod val="65000"/>
                    <a:lumOff val="35000"/>
                  </a:prstClr>
                </a:solidFill>
              </a:rPr>
              <a:t>: </a:t>
            </a:r>
            <a:r>
              <a:rPr lang="he-IL" sz="2000" dirty="0">
                <a:solidFill>
                  <a:prstClr val="black"/>
                </a:solidFill>
                <a:latin typeface="OronMF Medium" pitchFamily="18" charset="-79"/>
                <a:ea typeface="OronMF Medium" pitchFamily="18" charset="-79"/>
              </a:rPr>
              <a:t>אירו</a:t>
            </a:r>
          </a:p>
          <a:p>
            <a:pPr algn="r" rtl="1">
              <a:lnSpc>
                <a:spcPct val="120000"/>
              </a:lnSpc>
            </a:pPr>
            <a:r>
              <a:rPr lang="he-IL" sz="2000" b="1" dirty="0">
                <a:solidFill>
                  <a:prstClr val="black"/>
                </a:solidFill>
                <a:latin typeface="OronMF Medium" pitchFamily="18" charset="-79"/>
                <a:ea typeface="OronMF Medium" pitchFamily="18" charset="-79"/>
              </a:rPr>
              <a:t>שפה עיקרית: </a:t>
            </a:r>
            <a:r>
              <a:rPr lang="he-IL" sz="2000" dirty="0">
                <a:solidFill>
                  <a:prstClr val="black"/>
                </a:solidFill>
                <a:latin typeface="OronMF Medium" pitchFamily="18" charset="-79"/>
                <a:ea typeface="OronMF Medium" pitchFamily="18" charset="-79"/>
              </a:rPr>
              <a:t>יוונית</a:t>
            </a:r>
            <a:endParaRPr lang="he-IL" sz="400" dirty="0">
              <a:solidFill>
                <a:srgbClr val="0070C0"/>
              </a:solidFill>
            </a:endParaRPr>
          </a:p>
        </p:txBody>
      </p:sp>
      <p:sp>
        <p:nvSpPr>
          <p:cNvPr id="5" name="מלבן 4"/>
          <p:cNvSpPr/>
          <p:nvPr/>
        </p:nvSpPr>
        <p:spPr>
          <a:xfrm>
            <a:off x="1802415" y="5934194"/>
            <a:ext cx="1713931" cy="369332"/>
          </a:xfrm>
          <a:prstGeom prst="rect">
            <a:avLst/>
          </a:prstGeom>
        </p:spPr>
        <p:txBody>
          <a:bodyPr wrap="none">
            <a:spAutoFit/>
          </a:bodyPr>
          <a:lstStyle/>
          <a:p>
            <a:pPr algn="r" rtl="1"/>
            <a:r>
              <a:rPr lang="he-IL" dirty="0">
                <a:solidFill>
                  <a:srgbClr val="0070C0"/>
                </a:solidFill>
                <a:hlinkClick r:id="rId3"/>
              </a:rPr>
              <a:t>רוצים לדעת עוד?</a:t>
            </a:r>
            <a:endParaRPr lang="he-IL" dirty="0">
              <a:solidFill>
                <a:srgbClr val="0070C0"/>
              </a:solidFill>
            </a:endParaRPr>
          </a:p>
        </p:txBody>
      </p:sp>
      <p:pic>
        <p:nvPicPr>
          <p:cNvPr id="6" name="Picture 2" descr="דגל יוון"/>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7903" y="1931095"/>
            <a:ext cx="118745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קובץ:Coat of arms of Greece.sv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89310" y="2985829"/>
            <a:ext cx="1140961" cy="11197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upload.wikimedia.org/wikipedia/commons/f/f0/Gr-map-HE.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1580" y="2896755"/>
            <a:ext cx="2124835" cy="2273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134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Pythagoras_bust">
            <a:hlinkClick r:id="rId3" tooltip="&quot;&quo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5606" y="2048333"/>
            <a:ext cx="1359332" cy="1653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38200" y="1964767"/>
            <a:ext cx="6120680" cy="4202561"/>
          </a:xfrm>
          <a:prstGeom prst="rect">
            <a:avLst/>
          </a:prstGeom>
          <a:noFill/>
          <a:ln>
            <a:noFill/>
          </a:ln>
        </p:spPr>
        <p:txBody>
          <a:bodyPr wrap="square" rtlCol="1">
            <a:spAutoFit/>
          </a:bodyPr>
          <a:lstStyle/>
          <a:p>
            <a:pPr algn="r" rtl="1">
              <a:lnSpc>
                <a:spcPct val="150000"/>
              </a:lnSpc>
            </a:pPr>
            <a:r>
              <a:rPr lang="he-IL" dirty="0"/>
              <a:t>פיתגורס היה מהפכן וחדשן עצום:</a:t>
            </a:r>
            <a:endParaRPr lang="en-US" dirty="0"/>
          </a:p>
          <a:p>
            <a:pPr algn="r" rtl="1">
              <a:lnSpc>
                <a:spcPct val="150000"/>
              </a:lnSpc>
            </a:pPr>
            <a:r>
              <a:rPr lang="he-IL" dirty="0"/>
              <a:t>הוא הקים אגודה של תלמידים שבה השתתפו גם נשים. יש לזכור שבזמנו נשים לא למדו לימודים גבוהים בכלל.</a:t>
            </a:r>
            <a:endParaRPr lang="en-US" dirty="0"/>
          </a:p>
          <a:p>
            <a:pPr algn="r" rtl="1">
              <a:lnSpc>
                <a:spcPct val="150000"/>
              </a:lnSpc>
            </a:pPr>
            <a:endParaRPr lang="he-IL" dirty="0"/>
          </a:p>
          <a:p>
            <a:pPr algn="r" rtl="1">
              <a:lnSpc>
                <a:spcPct val="150000"/>
              </a:lnSpc>
            </a:pPr>
            <a:r>
              <a:rPr lang="he-IL" dirty="0"/>
              <a:t>הוא הטיף לשמירה על אורח חיים בריא – על תזונה מסודרת, צמחונית ועל פעילות גופנית. </a:t>
            </a:r>
          </a:p>
          <a:p>
            <a:pPr algn="r" rtl="1">
              <a:lnSpc>
                <a:spcPct val="150000"/>
              </a:lnSpc>
            </a:pPr>
            <a:endParaRPr lang="he-IL" dirty="0"/>
          </a:p>
          <a:p>
            <a:pPr algn="r" rtl="1">
              <a:lnSpc>
                <a:spcPct val="150000"/>
              </a:lnSpc>
            </a:pPr>
            <a:r>
              <a:rPr lang="he-IL" dirty="0"/>
              <a:t>פיתגורס היה הראשון שהגדיר את הסולם המוזיקלי. והוא גילה גם את ההשפעה שיש לאורך המיתר ולמידת המתיחות שלו על איכות הצליל. </a:t>
            </a:r>
            <a:endParaRPr lang="en-US" dirty="0"/>
          </a:p>
        </p:txBody>
      </p:sp>
    </p:spTree>
    <p:extLst>
      <p:ext uri="{BB962C8B-B14F-4D97-AF65-F5344CB8AC3E}">
        <p14:creationId xmlns:p14="http://schemas.microsoft.com/office/powerpoint/2010/main" val="2343543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20140" y="1862356"/>
            <a:ext cx="6984776" cy="4247317"/>
          </a:xfrm>
          <a:prstGeom prst="rect">
            <a:avLst/>
          </a:prstGeom>
          <a:noFill/>
          <a:ln>
            <a:noFill/>
          </a:ln>
        </p:spPr>
        <p:txBody>
          <a:bodyPr wrap="square" rtlCol="1">
            <a:spAutoFit/>
          </a:bodyPr>
          <a:lstStyle/>
          <a:p>
            <a:pPr algn="r" rtl="1">
              <a:lnSpc>
                <a:spcPct val="150000"/>
              </a:lnSpc>
            </a:pPr>
            <a:r>
              <a:rPr lang="he-IL" dirty="0"/>
              <a:t>בתחום המדע הוא היה איש אשכולות </a:t>
            </a:r>
            <a:r>
              <a:rPr lang="he-IL" dirty="0" err="1"/>
              <a:t>אמיתי</a:t>
            </a:r>
            <a:r>
              <a:rPr lang="he-IL" dirty="0"/>
              <a:t>: </a:t>
            </a:r>
          </a:p>
          <a:p>
            <a:pPr algn="r" rtl="1">
              <a:lnSpc>
                <a:spcPct val="150000"/>
              </a:lnSpc>
            </a:pPr>
            <a:r>
              <a:rPr lang="he-IL" dirty="0"/>
              <a:t>הוא עסק במגוון רחב של תחומי מדע ובכולם היו לו הישגים מרשימים ביותר. לדוגמה: </a:t>
            </a:r>
            <a:endParaRPr lang="en-US" dirty="0"/>
          </a:p>
          <a:p>
            <a:pPr algn="r" rtl="1">
              <a:lnSpc>
                <a:spcPct val="150000"/>
              </a:lnSpc>
            </a:pPr>
            <a:r>
              <a:rPr lang="he-IL" dirty="0"/>
              <a:t>פיתגורס היה בין הראשונים שטען שכדור הארץ אינו נח אלא נע. </a:t>
            </a:r>
          </a:p>
          <a:p>
            <a:pPr algn="r" rtl="1">
              <a:lnSpc>
                <a:spcPct val="150000"/>
              </a:lnSpc>
            </a:pPr>
            <a:r>
              <a:rPr lang="he-IL" dirty="0"/>
              <a:t>תפיסה זו השפיעה על אסטרונומים במשך אלפי שנים. </a:t>
            </a:r>
            <a:endParaRPr lang="en-US" dirty="0"/>
          </a:p>
          <a:p>
            <a:pPr algn="r" rtl="1">
              <a:lnSpc>
                <a:spcPct val="150000"/>
              </a:lnSpc>
            </a:pPr>
            <a:r>
              <a:rPr lang="he-IL" dirty="0"/>
              <a:t>פיתגורס נחשב לממציא המתמטיקה ומחבר לוח הכפל. </a:t>
            </a:r>
          </a:p>
          <a:p>
            <a:pPr algn="r" rtl="1">
              <a:lnSpc>
                <a:spcPct val="150000"/>
              </a:lnSpc>
            </a:pPr>
            <a:r>
              <a:rPr lang="he-IL" dirty="0"/>
              <a:t>הוא ייחס חשיבות גדולה ללימודי הגיאומטריה, והוא מוכר בעיקר בזכות "משפט פיתגורס" בתחום זה. </a:t>
            </a:r>
          </a:p>
          <a:p>
            <a:pPr algn="r" rtl="1">
              <a:lnSpc>
                <a:spcPct val="150000"/>
              </a:lnSpc>
            </a:pPr>
            <a:r>
              <a:rPr lang="he-IL" dirty="0"/>
              <a:t>על שער המכללה שלו היה חרוט המשפט:</a:t>
            </a:r>
          </a:p>
          <a:p>
            <a:pPr algn="r" rtl="1">
              <a:lnSpc>
                <a:spcPct val="150000"/>
              </a:lnSpc>
            </a:pPr>
            <a:r>
              <a:rPr lang="he-IL" b="1" dirty="0"/>
              <a:t>בזה השער לא ייכנס מי שאינו יודע גיאומטריה...</a:t>
            </a:r>
          </a:p>
        </p:txBody>
      </p:sp>
    </p:spTree>
    <p:extLst>
      <p:ext uri="{BB962C8B-B14F-4D97-AF65-F5344CB8AC3E}">
        <p14:creationId xmlns:p14="http://schemas.microsoft.com/office/powerpoint/2010/main" val="3809187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41180" y="1983512"/>
            <a:ext cx="5904656" cy="3416320"/>
          </a:xfrm>
          <a:prstGeom prst="rect">
            <a:avLst/>
          </a:prstGeom>
          <a:noFill/>
          <a:ln>
            <a:noFill/>
          </a:ln>
        </p:spPr>
        <p:txBody>
          <a:bodyPr wrap="square" rtlCol="1">
            <a:spAutoFit/>
          </a:bodyPr>
          <a:lstStyle/>
          <a:p>
            <a:pPr algn="r" rtl="1">
              <a:lnSpc>
                <a:spcPct val="150000"/>
              </a:lnSpc>
            </a:pPr>
            <a:r>
              <a:rPr lang="he-IL" dirty="0"/>
              <a:t>פיתגורס היה לא רק מדען וממציא,  אלא - גם מחנך.</a:t>
            </a:r>
          </a:p>
          <a:p>
            <a:pPr algn="r" rtl="1">
              <a:lnSpc>
                <a:spcPct val="150000"/>
              </a:lnSpc>
            </a:pPr>
            <a:r>
              <a:rPr lang="he-IL" dirty="0"/>
              <a:t>כוס פיתגורס היא סוג של כוס שתייה, </a:t>
            </a:r>
            <a:br>
              <a:rPr lang="en-US" dirty="0"/>
            </a:br>
            <a:r>
              <a:rPr lang="he-IL" dirty="0"/>
              <a:t>שמכריחה את המשתמש בה להסתפק במועט, לשמור על גבולות. </a:t>
            </a:r>
          </a:p>
          <a:p>
            <a:pPr algn="r" rtl="1">
              <a:lnSpc>
                <a:spcPct val="150000"/>
              </a:lnSpc>
            </a:pPr>
            <a:r>
              <a:rPr lang="he-IL" dirty="0"/>
              <a:t>הכוס, הנחשבת כהמצאה של פיתגורס, מאפשרת למשתמש למלא את הכוס בנוזל (יין, מים וכיו"ב) עד רמה מסוימת. אם המשתמש ממלא את הכוס רק עד רמה מסוימת זו הוא יכול לשתות בביטחון. אם הוא מגלה גרגרנות וממלא את הכוס כולה, כל תוכנה של הכוס נשפך מתחתית הכוס, כי "כל המוסיף - גורע". </a:t>
            </a:r>
            <a:endParaRPr lang="en-US" dirty="0"/>
          </a:p>
        </p:txBody>
      </p:sp>
      <p:pic>
        <p:nvPicPr>
          <p:cNvPr id="3" name="Picture 4" descr="http://upload.wikimedia.org/wikipedia/he/6/64/Pythagoras_cup.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056" y="3232535"/>
            <a:ext cx="1122124" cy="122413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667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3491877" y="2064546"/>
            <a:ext cx="2482570" cy="369332"/>
          </a:xfrm>
          <a:prstGeom prst="rect">
            <a:avLst/>
          </a:prstGeom>
          <a:noFill/>
        </p:spPr>
        <p:txBody>
          <a:bodyPr wrap="square" rtlCol="1">
            <a:spAutoFit/>
          </a:bodyPr>
          <a:lstStyle/>
          <a:p>
            <a:pPr algn="r" rtl="1"/>
            <a:r>
              <a:rPr lang="he-IL" dirty="0"/>
              <a:t>החומרים הדרושים לכם:</a:t>
            </a:r>
          </a:p>
        </p:txBody>
      </p:sp>
      <p:pic>
        <p:nvPicPr>
          <p:cNvPr id="7" name="תמונה 6"/>
          <p:cNvPicPr>
            <a:picLocks noChangeAspect="1"/>
          </p:cNvPicPr>
          <p:nvPr/>
        </p:nvPicPr>
        <p:blipFill rotWithShape="1">
          <a:blip r:embed="rId3" cstate="print">
            <a:extLst>
              <a:ext uri="{28A0092B-C50C-407E-A947-70E740481C1C}">
                <a14:useLocalDpi xmlns:a14="http://schemas.microsoft.com/office/drawing/2010/main" val="0"/>
              </a:ext>
            </a:extLst>
          </a:blip>
          <a:srcRect l="12916" t="19889" r="39667"/>
          <a:stretch/>
        </p:blipFill>
        <p:spPr>
          <a:xfrm rot="5400000">
            <a:off x="3307175" y="2075643"/>
            <a:ext cx="2682050" cy="3398520"/>
          </a:xfrm>
          <a:prstGeom prst="rect">
            <a:avLst/>
          </a:prstGeom>
        </p:spPr>
      </p:pic>
      <p:sp>
        <p:nvSpPr>
          <p:cNvPr id="8" name="TextBox 7"/>
          <p:cNvSpPr txBox="1"/>
          <p:nvPr/>
        </p:nvSpPr>
        <p:spPr>
          <a:xfrm>
            <a:off x="2263140" y="5273040"/>
            <a:ext cx="4404360" cy="923330"/>
          </a:xfrm>
          <a:prstGeom prst="rect">
            <a:avLst/>
          </a:prstGeom>
          <a:noFill/>
        </p:spPr>
        <p:txBody>
          <a:bodyPr wrap="square" rtlCol="1">
            <a:spAutoFit/>
          </a:bodyPr>
          <a:lstStyle/>
          <a:p>
            <a:pPr algn="r" rtl="1"/>
            <a:r>
              <a:rPr lang="he-IL" dirty="0"/>
              <a:t>הערה חשובה!</a:t>
            </a:r>
          </a:p>
          <a:p>
            <a:pPr algn="r" rtl="1"/>
            <a:r>
              <a:rPr lang="he-IL" dirty="0"/>
              <a:t>בכל ניסוי עם הצינורית, יש לשאוף מתוכה את השאריות מן הניסוי הקודם. </a:t>
            </a:r>
          </a:p>
        </p:txBody>
      </p:sp>
    </p:spTree>
    <p:extLst>
      <p:ext uri="{BB962C8B-B14F-4D97-AF65-F5344CB8AC3E}">
        <p14:creationId xmlns:p14="http://schemas.microsoft.com/office/powerpoint/2010/main" val="22381020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061512" y="1941984"/>
            <a:ext cx="7096422" cy="2031325"/>
          </a:xfrm>
          <a:prstGeom prst="rect">
            <a:avLst/>
          </a:prstGeom>
          <a:noFill/>
        </p:spPr>
        <p:txBody>
          <a:bodyPr wrap="square" rtlCol="1">
            <a:spAutoFit/>
          </a:bodyPr>
          <a:lstStyle/>
          <a:p>
            <a:pPr marL="285750" indent="-285750" algn="r" rtl="1">
              <a:lnSpc>
                <a:spcPct val="150000"/>
              </a:lnSpc>
              <a:buFont typeface="Wingdings" pitchFamily="2" charset="2"/>
              <a:buChar char="v"/>
            </a:pPr>
            <a:r>
              <a:rPr lang="he-IL" u="sng" dirty="0"/>
              <a:t>השחילו</a:t>
            </a:r>
            <a:r>
              <a:rPr lang="he-IL" dirty="0"/>
              <a:t> את הצינורית דרך החור שבתחתית אל תוך הכוס.</a:t>
            </a:r>
          </a:p>
          <a:p>
            <a:pPr marL="285750" indent="-285750" algn="r" rtl="1">
              <a:lnSpc>
                <a:spcPct val="150000"/>
              </a:lnSpc>
              <a:buFont typeface="Wingdings" pitchFamily="2" charset="2"/>
              <a:buChar char="v"/>
            </a:pPr>
            <a:r>
              <a:rPr lang="he-IL" u="sng" dirty="0" err="1"/>
              <a:t>מישכו</a:t>
            </a:r>
            <a:r>
              <a:rPr lang="he-IL" dirty="0"/>
              <a:t> פנימה את הצינורית. </a:t>
            </a:r>
          </a:p>
          <a:p>
            <a:pPr marL="285750" indent="-285750" algn="r" rtl="1">
              <a:lnSpc>
                <a:spcPct val="150000"/>
              </a:lnSpc>
              <a:buFont typeface="Wingdings" pitchFamily="2" charset="2"/>
              <a:buChar char="v"/>
            </a:pPr>
            <a:r>
              <a:rPr lang="he-IL" u="sng" dirty="0"/>
              <a:t>קפלו </a:t>
            </a:r>
            <a:r>
              <a:rPr lang="he-IL" dirty="0"/>
              <a:t>את הצינורית בתוך הכוס.</a:t>
            </a:r>
          </a:p>
          <a:p>
            <a:pPr marL="285750" indent="-285750" algn="r" rtl="1">
              <a:lnSpc>
                <a:spcPct val="150000"/>
              </a:lnSpc>
              <a:buFont typeface="Wingdings" pitchFamily="2" charset="2"/>
              <a:buChar char="v"/>
            </a:pPr>
            <a:r>
              <a:rPr lang="he-IL" u="sng" dirty="0"/>
              <a:t>הקפידו</a:t>
            </a:r>
            <a:r>
              <a:rPr lang="he-IL" dirty="0"/>
              <a:t> שהקצה המכופף של הצינורית  [בתוך הכוס] יגיע עד לתחתית הכוס.</a:t>
            </a:r>
          </a:p>
          <a:p>
            <a:pPr algn="r" rtl="1"/>
            <a:endParaRPr lang="he-IL" dirty="0"/>
          </a:p>
        </p:txBody>
      </p:sp>
      <p:pic>
        <p:nvPicPr>
          <p:cNvPr id="6" name="תמונה 5"/>
          <p:cNvPicPr>
            <a:picLocks noChangeAspect="1"/>
          </p:cNvPicPr>
          <p:nvPr/>
        </p:nvPicPr>
        <p:blipFill rotWithShape="1">
          <a:blip r:embed="rId3" cstate="print">
            <a:extLst>
              <a:ext uri="{28A0092B-C50C-407E-A947-70E740481C1C}">
                <a14:useLocalDpi xmlns:a14="http://schemas.microsoft.com/office/drawing/2010/main" val="0"/>
              </a:ext>
            </a:extLst>
          </a:blip>
          <a:srcRect l="7500" t="28778" r="47421" b="22889"/>
          <a:stretch/>
        </p:blipFill>
        <p:spPr>
          <a:xfrm>
            <a:off x="4922521" y="3825276"/>
            <a:ext cx="2567940" cy="2064983"/>
          </a:xfrm>
          <a:prstGeom prst="rect">
            <a:avLst/>
          </a:prstGeom>
        </p:spPr>
      </p:pic>
      <p:pic>
        <p:nvPicPr>
          <p:cNvPr id="7" name="תמונה 6"/>
          <p:cNvPicPr>
            <a:picLocks noChangeAspect="1"/>
          </p:cNvPicPr>
          <p:nvPr/>
        </p:nvPicPr>
        <p:blipFill rotWithShape="1">
          <a:blip r:embed="rId4" cstate="print">
            <a:extLst>
              <a:ext uri="{28A0092B-C50C-407E-A947-70E740481C1C}">
                <a14:useLocalDpi xmlns:a14="http://schemas.microsoft.com/office/drawing/2010/main" val="0"/>
              </a:ext>
            </a:extLst>
          </a:blip>
          <a:srcRect l="15000" t="39555" r="36000" b="17223"/>
          <a:stretch/>
        </p:blipFill>
        <p:spPr>
          <a:xfrm rot="5400000">
            <a:off x="2452456" y="4190489"/>
            <a:ext cx="2158193" cy="1427767"/>
          </a:xfrm>
          <a:prstGeom prst="rect">
            <a:avLst/>
          </a:prstGeom>
        </p:spPr>
      </p:pic>
    </p:spTree>
    <p:extLst>
      <p:ext uri="{BB962C8B-B14F-4D97-AF65-F5344CB8AC3E}">
        <p14:creationId xmlns:p14="http://schemas.microsoft.com/office/powerpoint/2010/main" val="1919469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66700" y="1754624"/>
            <a:ext cx="7759242" cy="5078313"/>
          </a:xfrm>
          <a:prstGeom prst="rect">
            <a:avLst/>
          </a:prstGeom>
          <a:noFill/>
        </p:spPr>
        <p:txBody>
          <a:bodyPr wrap="square" rtlCol="1">
            <a:spAutoFit/>
          </a:bodyPr>
          <a:lstStyle/>
          <a:p>
            <a:pPr algn="r" rtl="1"/>
            <a:r>
              <a:rPr lang="he-IL" dirty="0"/>
              <a:t>את המים לניסוך המים היו שואבים, בטקסיות רבה, ממעיין השילוח, </a:t>
            </a:r>
          </a:p>
          <a:p>
            <a:pPr algn="r" rtl="1">
              <a:lnSpc>
                <a:spcPct val="150000"/>
              </a:lnSpc>
            </a:pPr>
            <a:r>
              <a:rPr lang="he-IL" dirty="0"/>
              <a:t>ומעלים אותם לבית המקדש:</a:t>
            </a:r>
          </a:p>
          <a:p>
            <a:pPr algn="r" rtl="1">
              <a:lnSpc>
                <a:spcPct val="150000"/>
              </a:lnSpc>
            </a:pPr>
            <a:r>
              <a:rPr lang="he-IL" dirty="0"/>
              <a:t>בכל יום מימי חג הסוכות, היו יוצאים </a:t>
            </a:r>
            <a:r>
              <a:rPr lang="he-IL" dirty="0" err="1"/>
              <a:t>הכהנים</a:t>
            </a:r>
            <a:r>
              <a:rPr lang="he-IL" dirty="0"/>
              <a:t> והעם לשאוב מים ממעיין השילוח, </a:t>
            </a:r>
          </a:p>
          <a:p>
            <a:pPr algn="r" rtl="1">
              <a:lnSpc>
                <a:spcPct val="150000"/>
              </a:lnSpc>
            </a:pPr>
            <a:r>
              <a:rPr lang="he-IL" dirty="0"/>
              <a:t>בצלוחית של זהב המכילה שלושה לוגים (כליטר). השאיבה נעשתה בפומביות וחגיגיות רבה, ולוותה בשירת הלויים ובכלי נגינה. </a:t>
            </a:r>
          </a:p>
          <a:p>
            <a:pPr algn="r" rtl="1">
              <a:lnSpc>
                <a:spcPct val="150000"/>
              </a:lnSpc>
            </a:pPr>
            <a:r>
              <a:rPr lang="he-IL" dirty="0"/>
              <a:t>לאחר השאיבה, היו מגיעים לשער המים בבית המקדש. שם תקעו והריעו ותקעו בחצוצרות ובשופרות. </a:t>
            </a:r>
          </a:p>
          <a:p>
            <a:pPr algn="r" rtl="1">
              <a:lnSpc>
                <a:spcPct val="150000"/>
              </a:lnSpc>
            </a:pPr>
            <a:r>
              <a:rPr lang="he-IL" dirty="0"/>
              <a:t>      הכהן שזכה בעבודת הניסוך, היה עולה בכבש אל מזבח העולה, ופונה לפינה       </a:t>
            </a:r>
          </a:p>
          <a:p>
            <a:pPr algn="r" rtl="1">
              <a:lnSpc>
                <a:spcPct val="150000"/>
              </a:lnSpc>
            </a:pPr>
            <a:r>
              <a:rPr lang="he-IL" dirty="0"/>
              <a:t>      המערבית-דרומית, שם היו נעשים הנסכים. הכהן היה שופך את המים מצלוחית    </a:t>
            </a:r>
          </a:p>
          <a:p>
            <a:pPr algn="r" rtl="1">
              <a:lnSpc>
                <a:spcPct val="150000"/>
              </a:lnSpc>
            </a:pPr>
            <a:r>
              <a:rPr lang="he-IL" dirty="0"/>
              <a:t>      הזהב לתוך ספל כסף המנוקב בתחתיתו, תוך כדי שפיכת יין לספל זהה, </a:t>
            </a:r>
          </a:p>
          <a:p>
            <a:pPr algn="r" rtl="1">
              <a:lnSpc>
                <a:spcPct val="150000"/>
              </a:lnSpc>
            </a:pPr>
            <a:r>
              <a:rPr lang="he-IL" dirty="0"/>
              <a:t>      המנוקב בתחתיתו אף הוא. מהספלים היו ניגרים המים והיין,</a:t>
            </a:r>
          </a:p>
          <a:p>
            <a:pPr algn="r" rtl="1">
              <a:lnSpc>
                <a:spcPct val="150000"/>
              </a:lnSpc>
            </a:pPr>
            <a:r>
              <a:rPr lang="he-IL" dirty="0"/>
              <a:t>      דרך המזבח לשיתין (חלל עמוק מתחת למזבח).</a:t>
            </a:r>
          </a:p>
        </p:txBody>
      </p:sp>
    </p:spTree>
    <p:extLst>
      <p:ext uri="{BB962C8B-B14F-4D97-AF65-F5344CB8AC3E}">
        <p14:creationId xmlns:p14="http://schemas.microsoft.com/office/powerpoint/2010/main" val="2104074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תמונה 1"/>
          <p:cNvPicPr>
            <a:picLocks noChangeAspect="1"/>
          </p:cNvPicPr>
          <p:nvPr/>
        </p:nvPicPr>
        <p:blipFill rotWithShape="1">
          <a:blip r:embed="rId3" cstate="print">
            <a:extLst>
              <a:ext uri="{28A0092B-C50C-407E-A947-70E740481C1C}">
                <a14:useLocalDpi xmlns:a14="http://schemas.microsoft.com/office/drawing/2010/main" val="0"/>
              </a:ext>
            </a:extLst>
          </a:blip>
          <a:srcRect l="21833" t="31000" r="44417" b="29556"/>
          <a:stretch/>
        </p:blipFill>
        <p:spPr>
          <a:xfrm rot="5400000">
            <a:off x="4772696" y="4064036"/>
            <a:ext cx="2303708" cy="2019300"/>
          </a:xfrm>
          <a:prstGeom prst="rect">
            <a:avLst/>
          </a:prstGeom>
        </p:spPr>
      </p:pic>
      <p:pic>
        <p:nvPicPr>
          <p:cNvPr id="3" name="תמונה 2"/>
          <p:cNvPicPr>
            <a:picLocks noChangeAspect="1"/>
          </p:cNvPicPr>
          <p:nvPr/>
        </p:nvPicPr>
        <p:blipFill rotWithShape="1">
          <a:blip r:embed="rId4" cstate="print">
            <a:extLst>
              <a:ext uri="{28A0092B-C50C-407E-A947-70E740481C1C}">
                <a14:useLocalDpi xmlns:a14="http://schemas.microsoft.com/office/drawing/2010/main" val="0"/>
              </a:ext>
            </a:extLst>
          </a:blip>
          <a:srcRect l="41999" t="26556" r="12918" b="22889"/>
          <a:stretch/>
        </p:blipFill>
        <p:spPr>
          <a:xfrm rot="5400000">
            <a:off x="2657136" y="4104936"/>
            <a:ext cx="2303708" cy="1937500"/>
          </a:xfrm>
          <a:prstGeom prst="rect">
            <a:avLst/>
          </a:prstGeom>
        </p:spPr>
      </p:pic>
      <p:sp>
        <p:nvSpPr>
          <p:cNvPr id="4" name="TextBox 3"/>
          <p:cNvSpPr txBox="1"/>
          <p:nvPr/>
        </p:nvSpPr>
        <p:spPr>
          <a:xfrm>
            <a:off x="2840240" y="2408667"/>
            <a:ext cx="3812835" cy="1338828"/>
          </a:xfrm>
          <a:prstGeom prst="rect">
            <a:avLst/>
          </a:prstGeom>
          <a:noFill/>
        </p:spPr>
        <p:txBody>
          <a:bodyPr wrap="square" rtlCol="1">
            <a:spAutoFit/>
          </a:bodyPr>
          <a:lstStyle/>
          <a:p>
            <a:pPr marL="285750" indent="-285750" algn="r" rtl="1">
              <a:lnSpc>
                <a:spcPct val="150000"/>
              </a:lnSpc>
              <a:buFont typeface="Wingdings" pitchFamily="2" charset="2"/>
              <a:buChar char="v"/>
            </a:pPr>
            <a:r>
              <a:rPr lang="he-IL" u="sng" dirty="0"/>
              <a:t>איטמו</a:t>
            </a:r>
            <a:r>
              <a:rPr lang="he-IL" dirty="0"/>
              <a:t> היטב את החור שבכוס, </a:t>
            </a:r>
          </a:p>
          <a:p>
            <a:pPr algn="r" rtl="1">
              <a:lnSpc>
                <a:spcPct val="150000"/>
              </a:lnSpc>
            </a:pPr>
            <a:r>
              <a:rPr lang="he-IL" dirty="0"/>
              <a:t>    סביב הקשית,</a:t>
            </a:r>
          </a:p>
          <a:p>
            <a:pPr algn="r" rtl="1">
              <a:lnSpc>
                <a:spcPct val="150000"/>
              </a:lnSpc>
            </a:pPr>
            <a:r>
              <a:rPr lang="he-IL" dirty="0"/>
              <a:t>    בעזרת הפלסטלינה.</a:t>
            </a:r>
          </a:p>
        </p:txBody>
      </p:sp>
    </p:spTree>
    <p:extLst>
      <p:ext uri="{BB962C8B-B14F-4D97-AF65-F5344CB8AC3E}">
        <p14:creationId xmlns:p14="http://schemas.microsoft.com/office/powerpoint/2010/main" val="2301781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093308" y="2228518"/>
            <a:ext cx="4378654" cy="3046988"/>
          </a:xfrm>
          <a:prstGeom prst="rect">
            <a:avLst/>
          </a:prstGeom>
          <a:noFill/>
        </p:spPr>
        <p:txBody>
          <a:bodyPr wrap="square" rtlCol="1">
            <a:spAutoFit/>
          </a:bodyPr>
          <a:lstStyle/>
          <a:p>
            <a:pPr algn="r" rtl="1">
              <a:lnSpc>
                <a:spcPct val="150000"/>
              </a:lnSpc>
            </a:pPr>
            <a:r>
              <a:rPr lang="he-IL" sz="2000" b="1" dirty="0">
                <a:solidFill>
                  <a:srgbClr val="FF0000"/>
                </a:solidFill>
              </a:rPr>
              <a:t>ניסוי מספר 5</a:t>
            </a:r>
            <a:r>
              <a:rPr lang="he-IL" b="1" dirty="0">
                <a:solidFill>
                  <a:srgbClr val="FF0000"/>
                </a:solidFill>
              </a:rPr>
              <a:t>:</a:t>
            </a:r>
          </a:p>
          <a:p>
            <a:pPr algn="r" rtl="1" fontAlgn="auto">
              <a:lnSpc>
                <a:spcPct val="150000"/>
              </a:lnSpc>
              <a:spcBef>
                <a:spcPts val="0"/>
              </a:spcBef>
              <a:spcAft>
                <a:spcPts val="0"/>
              </a:spcAft>
            </a:pPr>
            <a:r>
              <a:rPr lang="he-IL" b="1" dirty="0">
                <a:solidFill>
                  <a:prstClr val="black"/>
                </a:solidFill>
                <a:latin typeface="Calibri"/>
                <a:cs typeface="Arial"/>
              </a:rPr>
              <a:t>הכנות:</a:t>
            </a:r>
          </a:p>
          <a:p>
            <a:pPr algn="r" rtl="1" fontAlgn="auto">
              <a:lnSpc>
                <a:spcPct val="150000"/>
              </a:lnSpc>
              <a:spcBef>
                <a:spcPts val="0"/>
              </a:spcBef>
              <a:spcAft>
                <a:spcPts val="0"/>
              </a:spcAft>
            </a:pPr>
            <a:r>
              <a:rPr lang="he-IL" dirty="0">
                <a:solidFill>
                  <a:prstClr val="black"/>
                </a:solidFill>
                <a:latin typeface="Calibri"/>
                <a:cs typeface="Arial"/>
              </a:rPr>
              <a:t>בניסוי זה נגרום למים לנזול החוצה </a:t>
            </a:r>
          </a:p>
          <a:p>
            <a:pPr algn="r" rtl="1" fontAlgn="auto">
              <a:lnSpc>
                <a:spcPct val="150000"/>
              </a:lnSpc>
              <a:spcBef>
                <a:spcPts val="0"/>
              </a:spcBef>
              <a:spcAft>
                <a:spcPts val="0"/>
              </a:spcAft>
            </a:pPr>
            <a:r>
              <a:rPr lang="he-IL" dirty="0">
                <a:solidFill>
                  <a:prstClr val="black"/>
                </a:solidFill>
                <a:latin typeface="Calibri"/>
                <a:cs typeface="Arial"/>
              </a:rPr>
              <a:t>רק כאשר יתמלאו תנאים מסוימים. </a:t>
            </a:r>
          </a:p>
          <a:p>
            <a:pPr algn="r" rtl="1" fontAlgn="auto">
              <a:lnSpc>
                <a:spcPct val="150000"/>
              </a:lnSpc>
              <a:spcBef>
                <a:spcPts val="0"/>
              </a:spcBef>
              <a:spcAft>
                <a:spcPts val="0"/>
              </a:spcAft>
            </a:pPr>
            <a:r>
              <a:rPr lang="he-IL" dirty="0">
                <a:solidFill>
                  <a:prstClr val="black"/>
                </a:solidFill>
                <a:latin typeface="Calibri"/>
                <a:cs typeface="Arial"/>
              </a:rPr>
              <a:t>מומלץ לבצע את הניסוי:</a:t>
            </a:r>
          </a:p>
          <a:p>
            <a:pPr marL="285750" indent="-285750" algn="r" rtl="1" fontAlgn="auto">
              <a:lnSpc>
                <a:spcPct val="150000"/>
              </a:lnSpc>
              <a:spcBef>
                <a:spcPts val="0"/>
              </a:spcBef>
              <a:spcAft>
                <a:spcPts val="0"/>
              </a:spcAft>
              <a:buFont typeface="Arial" pitchFamily="34" charset="0"/>
              <a:buChar char="•"/>
            </a:pPr>
            <a:r>
              <a:rPr lang="he-IL" dirty="0">
                <a:solidFill>
                  <a:prstClr val="black"/>
                </a:solidFill>
                <a:latin typeface="Calibri"/>
                <a:cs typeface="Arial"/>
              </a:rPr>
              <a:t>מעל מיכל או קערה</a:t>
            </a:r>
          </a:p>
          <a:p>
            <a:pPr marL="285750" indent="-285750" algn="r" rtl="1" fontAlgn="auto">
              <a:lnSpc>
                <a:spcPct val="150000"/>
              </a:lnSpc>
              <a:spcBef>
                <a:spcPts val="0"/>
              </a:spcBef>
              <a:spcAft>
                <a:spcPts val="0"/>
              </a:spcAft>
              <a:buFont typeface="Arial" pitchFamily="34" charset="0"/>
              <a:buChar char="•"/>
            </a:pPr>
            <a:r>
              <a:rPr lang="he-IL" dirty="0">
                <a:solidFill>
                  <a:prstClr val="black"/>
                </a:solidFill>
                <a:latin typeface="Calibri"/>
                <a:cs typeface="Arial"/>
              </a:rPr>
              <a:t>מעל לכיור</a:t>
            </a:r>
          </a:p>
        </p:txBody>
      </p:sp>
    </p:spTree>
    <p:extLst>
      <p:ext uri="{BB962C8B-B14F-4D97-AF65-F5344CB8AC3E}">
        <p14:creationId xmlns:p14="http://schemas.microsoft.com/office/powerpoint/2010/main" val="19994037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1"/>
          <p:cNvSpPr/>
          <p:nvPr/>
        </p:nvSpPr>
        <p:spPr>
          <a:xfrm>
            <a:off x="916285" y="2098576"/>
            <a:ext cx="7090467" cy="3831818"/>
          </a:xfrm>
          <a:prstGeom prst="rect">
            <a:avLst/>
          </a:prstGeom>
          <a:noFill/>
        </p:spPr>
        <p:txBody>
          <a:bodyPr wrap="none">
            <a:spAutoFit/>
          </a:bodyPr>
          <a:lstStyle/>
          <a:p>
            <a:pPr algn="r" rtl="1" fontAlgn="auto">
              <a:lnSpc>
                <a:spcPct val="150000"/>
              </a:lnSpc>
              <a:spcBef>
                <a:spcPts val="0"/>
              </a:spcBef>
              <a:spcAft>
                <a:spcPts val="0"/>
              </a:spcAft>
            </a:pPr>
            <a:r>
              <a:rPr lang="he-IL" i="1" dirty="0">
                <a:solidFill>
                  <a:prstClr val="black"/>
                </a:solidFill>
                <a:latin typeface="Calibri"/>
                <a:cs typeface="Arial"/>
              </a:rPr>
              <a:t>שאלת חקר:</a:t>
            </a:r>
          </a:p>
          <a:p>
            <a:pPr algn="r" rtl="1" fontAlgn="auto">
              <a:lnSpc>
                <a:spcPct val="150000"/>
              </a:lnSpc>
              <a:spcBef>
                <a:spcPts val="0"/>
              </a:spcBef>
              <a:spcAft>
                <a:spcPts val="0"/>
              </a:spcAft>
            </a:pPr>
            <a:r>
              <a:rPr lang="he-IL" dirty="0">
                <a:solidFill>
                  <a:prstClr val="black"/>
                </a:solidFill>
                <a:latin typeface="Calibri"/>
                <a:cs typeface="Arial"/>
              </a:rPr>
              <a:t>מה יקרה אם תיצקו מים לתוך הכוס [זוכרים שבקצה הצינורית יש פתח יציאה?] </a:t>
            </a:r>
          </a:p>
          <a:p>
            <a:pPr algn="r" rtl="1" fontAlgn="auto">
              <a:lnSpc>
                <a:spcPct val="150000"/>
              </a:lnSpc>
              <a:spcBef>
                <a:spcPts val="0"/>
              </a:spcBef>
              <a:spcAft>
                <a:spcPts val="0"/>
              </a:spcAft>
            </a:pPr>
            <a:r>
              <a:rPr lang="he-IL" i="1" dirty="0">
                <a:solidFill>
                  <a:prstClr val="black"/>
                </a:solidFill>
                <a:latin typeface="Calibri"/>
                <a:cs typeface="Arial"/>
              </a:rPr>
              <a:t>השערות:</a:t>
            </a:r>
          </a:p>
          <a:p>
            <a:pPr algn="r" rtl="1" fontAlgn="auto">
              <a:lnSpc>
                <a:spcPct val="150000"/>
              </a:lnSpc>
              <a:spcBef>
                <a:spcPts val="0"/>
              </a:spcBef>
              <a:spcAft>
                <a:spcPts val="0"/>
              </a:spcAft>
            </a:pPr>
            <a:r>
              <a:rPr lang="he-IL" dirty="0">
                <a:solidFill>
                  <a:prstClr val="black"/>
                </a:solidFill>
                <a:latin typeface="Calibri"/>
                <a:cs typeface="Arial"/>
              </a:rPr>
              <a:t>המים יישפכו דרך הקשית</a:t>
            </a:r>
          </a:p>
          <a:p>
            <a:pPr algn="r" rtl="1" fontAlgn="auto">
              <a:lnSpc>
                <a:spcPct val="150000"/>
              </a:lnSpc>
              <a:spcBef>
                <a:spcPts val="0"/>
              </a:spcBef>
              <a:spcAft>
                <a:spcPts val="0"/>
              </a:spcAft>
            </a:pPr>
            <a:r>
              <a:rPr lang="he-IL" dirty="0">
                <a:solidFill>
                  <a:prstClr val="black"/>
                </a:solidFill>
                <a:latin typeface="Calibri"/>
                <a:cs typeface="Arial"/>
              </a:rPr>
              <a:t>המים לא יישפכו דרך הקשית </a:t>
            </a:r>
          </a:p>
          <a:p>
            <a:pPr algn="r" rtl="1" fontAlgn="auto">
              <a:lnSpc>
                <a:spcPct val="150000"/>
              </a:lnSpc>
              <a:spcBef>
                <a:spcPts val="0"/>
              </a:spcBef>
              <a:spcAft>
                <a:spcPts val="0"/>
              </a:spcAft>
            </a:pPr>
            <a:r>
              <a:rPr lang="he-IL" i="1" dirty="0">
                <a:solidFill>
                  <a:prstClr val="black"/>
                </a:solidFill>
                <a:latin typeface="Calibri"/>
                <a:cs typeface="Arial"/>
              </a:rPr>
              <a:t>	בדיקה:</a:t>
            </a:r>
          </a:p>
          <a:p>
            <a:pPr lvl="1" algn="r" rtl="1">
              <a:lnSpc>
                <a:spcPct val="150000"/>
              </a:lnSpc>
            </a:pPr>
            <a:r>
              <a:rPr lang="he-IL" u="sng" dirty="0">
                <a:solidFill>
                  <a:prstClr val="black"/>
                </a:solidFill>
                <a:latin typeface="Calibri"/>
                <a:cs typeface="Arial"/>
              </a:rPr>
              <a:t>צקו</a:t>
            </a:r>
            <a:r>
              <a:rPr lang="he-IL" dirty="0">
                <a:solidFill>
                  <a:prstClr val="black"/>
                </a:solidFill>
                <a:latin typeface="Calibri"/>
                <a:cs typeface="Arial"/>
              </a:rPr>
              <a:t> מעט מים לתוך הכוס</a:t>
            </a:r>
            <a:r>
              <a:rPr lang="he-IL" b="1" dirty="0">
                <a:solidFill>
                  <a:prstClr val="black"/>
                </a:solidFill>
                <a:latin typeface="Calibri"/>
                <a:cs typeface="Arial"/>
              </a:rPr>
              <a:t>.</a:t>
            </a:r>
          </a:p>
          <a:p>
            <a:pPr algn="r" rtl="1" fontAlgn="auto">
              <a:lnSpc>
                <a:spcPct val="150000"/>
              </a:lnSpc>
              <a:spcBef>
                <a:spcPts val="0"/>
              </a:spcBef>
              <a:spcAft>
                <a:spcPts val="0"/>
              </a:spcAft>
            </a:pPr>
            <a:endParaRPr lang="he-IL" b="1" dirty="0">
              <a:solidFill>
                <a:srgbClr val="00B0F0"/>
              </a:solidFill>
              <a:latin typeface="Calibri"/>
              <a:cs typeface="Arial"/>
            </a:endParaRPr>
          </a:p>
          <a:p>
            <a:pPr algn="r" rtl="1" fontAlgn="auto">
              <a:lnSpc>
                <a:spcPct val="150000"/>
              </a:lnSpc>
              <a:spcBef>
                <a:spcPts val="0"/>
              </a:spcBef>
              <a:spcAft>
                <a:spcPts val="0"/>
              </a:spcAft>
            </a:pPr>
            <a:r>
              <a:rPr lang="he-IL" b="1" dirty="0">
                <a:solidFill>
                  <a:srgbClr val="00B0F0"/>
                </a:solidFill>
                <a:latin typeface="Calibri"/>
                <a:cs typeface="Arial"/>
              </a:rPr>
              <a:t>	מה קורה?</a:t>
            </a:r>
          </a:p>
        </p:txBody>
      </p:sp>
    </p:spTree>
    <p:extLst>
      <p:ext uri="{BB962C8B-B14F-4D97-AF65-F5344CB8AC3E}">
        <p14:creationId xmlns:p14="http://schemas.microsoft.com/office/powerpoint/2010/main" val="11970873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1"/>
          <p:cNvSpPr/>
          <p:nvPr/>
        </p:nvSpPr>
        <p:spPr>
          <a:xfrm>
            <a:off x="4831270" y="1765608"/>
            <a:ext cx="3761030" cy="1754326"/>
          </a:xfrm>
          <a:prstGeom prst="rect">
            <a:avLst/>
          </a:prstGeom>
          <a:noFill/>
        </p:spPr>
        <p:txBody>
          <a:bodyPr wrap="none">
            <a:spAutoFit/>
          </a:bodyPr>
          <a:lstStyle/>
          <a:p>
            <a:pPr algn="r" rtl="1" fontAlgn="auto">
              <a:spcBef>
                <a:spcPts val="0"/>
              </a:spcBef>
              <a:spcAft>
                <a:spcPts val="0"/>
              </a:spcAft>
            </a:pPr>
            <a:r>
              <a:rPr lang="he-IL" b="1" dirty="0">
                <a:solidFill>
                  <a:srgbClr val="00B0F0"/>
                </a:solidFill>
                <a:latin typeface="Calibri"/>
                <a:cs typeface="Arial"/>
              </a:rPr>
              <a:t>מה קורה?</a:t>
            </a:r>
          </a:p>
          <a:p>
            <a:pPr marL="285750" indent="-285750" algn="r" rtl="1" fontAlgn="auto">
              <a:spcBef>
                <a:spcPts val="0"/>
              </a:spcBef>
              <a:spcAft>
                <a:spcPts val="0"/>
              </a:spcAft>
              <a:buFont typeface="Wingdings" pitchFamily="2" charset="2"/>
              <a:buChar char="v"/>
            </a:pPr>
            <a:endParaRPr lang="he-IL" u="sng" dirty="0">
              <a:solidFill>
                <a:prstClr val="black"/>
              </a:solidFill>
              <a:latin typeface="Calibri"/>
              <a:cs typeface="Arial"/>
            </a:endParaRPr>
          </a:p>
          <a:p>
            <a:pPr marL="285750" indent="-285750" algn="r" rtl="1" fontAlgn="auto">
              <a:spcBef>
                <a:spcPts val="0"/>
              </a:spcBef>
              <a:spcAft>
                <a:spcPts val="0"/>
              </a:spcAft>
              <a:buFont typeface="Arial" pitchFamily="34" charset="0"/>
              <a:buChar char="•"/>
            </a:pPr>
            <a:r>
              <a:rPr lang="he-IL" u="sng" dirty="0">
                <a:solidFill>
                  <a:prstClr val="black"/>
                </a:solidFill>
                <a:latin typeface="Calibri"/>
                <a:cs typeface="Arial"/>
              </a:rPr>
              <a:t>המשיכו</a:t>
            </a:r>
            <a:r>
              <a:rPr lang="he-IL" dirty="0">
                <a:solidFill>
                  <a:prstClr val="black"/>
                </a:solidFill>
                <a:latin typeface="Calibri"/>
                <a:cs typeface="Arial"/>
              </a:rPr>
              <a:t> לצקת בהדרגה עוד מים. </a:t>
            </a:r>
          </a:p>
          <a:p>
            <a:pPr marL="285750" indent="-285750" algn="r" rtl="1" fontAlgn="auto">
              <a:spcBef>
                <a:spcPts val="0"/>
              </a:spcBef>
              <a:spcAft>
                <a:spcPts val="0"/>
              </a:spcAft>
              <a:buFont typeface="Arial" pitchFamily="34" charset="0"/>
              <a:buChar char="•"/>
            </a:pPr>
            <a:r>
              <a:rPr lang="he-IL" dirty="0">
                <a:solidFill>
                  <a:prstClr val="black"/>
                </a:solidFill>
                <a:latin typeface="Calibri"/>
                <a:cs typeface="Arial"/>
              </a:rPr>
              <a:t>אבל - אל תעברו את גובה הצינורית!!!</a:t>
            </a:r>
          </a:p>
          <a:p>
            <a:pPr algn="r" rtl="1" fontAlgn="auto">
              <a:spcBef>
                <a:spcPts val="0"/>
              </a:spcBef>
              <a:spcAft>
                <a:spcPts val="0"/>
              </a:spcAft>
            </a:pPr>
            <a:endParaRPr lang="he-IL" b="1" dirty="0">
              <a:solidFill>
                <a:srgbClr val="00B0F0"/>
              </a:solidFill>
              <a:latin typeface="Calibri"/>
              <a:cs typeface="Arial"/>
            </a:endParaRPr>
          </a:p>
          <a:p>
            <a:pPr algn="r" rtl="1" fontAlgn="auto">
              <a:spcBef>
                <a:spcPts val="0"/>
              </a:spcBef>
              <a:spcAft>
                <a:spcPts val="0"/>
              </a:spcAft>
            </a:pPr>
            <a:r>
              <a:rPr lang="he-IL" b="1" dirty="0">
                <a:solidFill>
                  <a:srgbClr val="00B0F0"/>
                </a:solidFill>
                <a:latin typeface="Calibri"/>
                <a:cs typeface="Arial"/>
              </a:rPr>
              <a:t>מה קורה?</a:t>
            </a:r>
          </a:p>
        </p:txBody>
      </p:sp>
      <p:sp>
        <p:nvSpPr>
          <p:cNvPr id="3" name="מלבן 2"/>
          <p:cNvSpPr/>
          <p:nvPr/>
        </p:nvSpPr>
        <p:spPr>
          <a:xfrm>
            <a:off x="1511081" y="3734948"/>
            <a:ext cx="6000361" cy="2534027"/>
          </a:xfrm>
          <a:prstGeom prst="rect">
            <a:avLst/>
          </a:prstGeom>
          <a:noFill/>
        </p:spPr>
        <p:txBody>
          <a:bodyPr wrap="none">
            <a:spAutoFit/>
          </a:bodyPr>
          <a:lstStyle/>
          <a:p>
            <a:pPr algn="r" rtl="1" fontAlgn="auto">
              <a:lnSpc>
                <a:spcPct val="150000"/>
              </a:lnSpc>
              <a:spcBef>
                <a:spcPts val="0"/>
              </a:spcBef>
              <a:spcAft>
                <a:spcPts val="0"/>
              </a:spcAft>
            </a:pPr>
            <a:r>
              <a:rPr lang="he-IL" i="1" dirty="0">
                <a:solidFill>
                  <a:prstClr val="black"/>
                </a:solidFill>
                <a:latin typeface="Calibri"/>
                <a:cs typeface="Arial"/>
              </a:rPr>
              <a:t>שאלת חקר:</a:t>
            </a:r>
          </a:p>
          <a:p>
            <a:pPr algn="r" rtl="1" fontAlgn="auto">
              <a:lnSpc>
                <a:spcPct val="150000"/>
              </a:lnSpc>
              <a:spcBef>
                <a:spcPts val="0"/>
              </a:spcBef>
              <a:spcAft>
                <a:spcPts val="0"/>
              </a:spcAft>
            </a:pPr>
            <a:r>
              <a:rPr lang="he-IL" dirty="0">
                <a:solidFill>
                  <a:prstClr val="black"/>
                </a:solidFill>
                <a:latin typeface="Calibri"/>
                <a:cs typeface="Arial"/>
              </a:rPr>
              <a:t>מה יקרה אם תמשיכו לצקת מים לכוס, ותעברו את גובה הצינורית?</a:t>
            </a:r>
          </a:p>
          <a:p>
            <a:pPr algn="r" rtl="1" fontAlgn="auto">
              <a:lnSpc>
                <a:spcPct val="150000"/>
              </a:lnSpc>
              <a:spcBef>
                <a:spcPts val="0"/>
              </a:spcBef>
              <a:spcAft>
                <a:spcPts val="0"/>
              </a:spcAft>
            </a:pPr>
            <a:r>
              <a:rPr lang="he-IL" i="1" dirty="0">
                <a:solidFill>
                  <a:prstClr val="black"/>
                </a:solidFill>
                <a:latin typeface="Calibri"/>
                <a:cs typeface="Arial"/>
              </a:rPr>
              <a:t>השערות</a:t>
            </a:r>
            <a:r>
              <a:rPr lang="he-IL" dirty="0">
                <a:solidFill>
                  <a:prstClr val="black"/>
                </a:solidFill>
                <a:latin typeface="Calibri"/>
                <a:cs typeface="Arial"/>
              </a:rPr>
              <a:t>:</a:t>
            </a:r>
          </a:p>
          <a:p>
            <a:pPr marL="342900" indent="-342900" algn="r" rtl="1" fontAlgn="auto">
              <a:lnSpc>
                <a:spcPct val="150000"/>
              </a:lnSpc>
              <a:spcBef>
                <a:spcPts val="0"/>
              </a:spcBef>
              <a:spcAft>
                <a:spcPts val="0"/>
              </a:spcAft>
              <a:buFont typeface="Arial" pitchFamily="34" charset="0"/>
              <a:buChar char="•"/>
            </a:pPr>
            <a:r>
              <a:rPr lang="he-IL" dirty="0">
                <a:solidFill>
                  <a:prstClr val="black"/>
                </a:solidFill>
                <a:latin typeface="Calibri"/>
                <a:cs typeface="Arial"/>
              </a:rPr>
              <a:t>המים לא ייזלו החוצה </a:t>
            </a:r>
          </a:p>
          <a:p>
            <a:pPr marL="342900" indent="-342900" algn="r" rtl="1" fontAlgn="auto">
              <a:lnSpc>
                <a:spcPct val="150000"/>
              </a:lnSpc>
              <a:spcBef>
                <a:spcPts val="0"/>
              </a:spcBef>
              <a:spcAft>
                <a:spcPts val="0"/>
              </a:spcAft>
              <a:buFont typeface="Arial" pitchFamily="34" charset="0"/>
              <a:buChar char="•"/>
            </a:pPr>
            <a:r>
              <a:rPr lang="he-IL" dirty="0">
                <a:solidFill>
                  <a:prstClr val="black"/>
                </a:solidFill>
                <a:latin typeface="Calibri"/>
                <a:cs typeface="Arial"/>
              </a:rPr>
              <a:t>המים ייזלו עד שיגיעו לגובה הצינורית  </a:t>
            </a:r>
          </a:p>
          <a:p>
            <a:pPr marL="342900" indent="-342900" algn="r" rtl="1" fontAlgn="auto">
              <a:lnSpc>
                <a:spcPct val="150000"/>
              </a:lnSpc>
              <a:spcBef>
                <a:spcPts val="0"/>
              </a:spcBef>
              <a:spcAft>
                <a:spcPts val="0"/>
              </a:spcAft>
              <a:buFont typeface="Arial" pitchFamily="34" charset="0"/>
              <a:buChar char="•"/>
            </a:pPr>
            <a:r>
              <a:rPr lang="he-IL" dirty="0">
                <a:solidFill>
                  <a:prstClr val="black"/>
                </a:solidFill>
                <a:latin typeface="Calibri"/>
                <a:cs typeface="Arial"/>
              </a:rPr>
              <a:t>אחר...</a:t>
            </a:r>
          </a:p>
        </p:txBody>
      </p:sp>
    </p:spTree>
    <p:extLst>
      <p:ext uri="{BB962C8B-B14F-4D97-AF65-F5344CB8AC3E}">
        <p14:creationId xmlns:p14="http://schemas.microsoft.com/office/powerpoint/2010/main" val="9379050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1"/>
          <p:cNvSpPr/>
          <p:nvPr/>
        </p:nvSpPr>
        <p:spPr>
          <a:xfrm>
            <a:off x="4540261" y="1754896"/>
            <a:ext cx="3986989" cy="2169825"/>
          </a:xfrm>
          <a:prstGeom prst="rect">
            <a:avLst/>
          </a:prstGeom>
          <a:noFill/>
        </p:spPr>
        <p:txBody>
          <a:bodyPr wrap="none">
            <a:spAutoFit/>
          </a:bodyPr>
          <a:lstStyle/>
          <a:p>
            <a:pPr algn="r" rtl="1" fontAlgn="auto">
              <a:lnSpc>
                <a:spcPct val="150000"/>
              </a:lnSpc>
              <a:spcBef>
                <a:spcPts val="0"/>
              </a:spcBef>
              <a:spcAft>
                <a:spcPts val="0"/>
              </a:spcAft>
            </a:pPr>
            <a:r>
              <a:rPr lang="he-IL" i="1" dirty="0">
                <a:solidFill>
                  <a:prstClr val="black"/>
                </a:solidFill>
                <a:latin typeface="Calibri"/>
                <a:cs typeface="Arial"/>
              </a:rPr>
              <a:t>בדיקה</a:t>
            </a:r>
            <a:r>
              <a:rPr lang="he-IL" dirty="0">
                <a:solidFill>
                  <a:prstClr val="black"/>
                </a:solidFill>
                <a:latin typeface="Calibri"/>
                <a:cs typeface="Arial"/>
              </a:rPr>
              <a:t>:</a:t>
            </a:r>
          </a:p>
          <a:p>
            <a:pPr marL="285750" indent="-285750" algn="r" rtl="1" fontAlgn="auto">
              <a:lnSpc>
                <a:spcPct val="150000"/>
              </a:lnSpc>
              <a:spcBef>
                <a:spcPts val="0"/>
              </a:spcBef>
              <a:spcAft>
                <a:spcPts val="0"/>
              </a:spcAft>
              <a:buFont typeface="Arial" pitchFamily="34" charset="0"/>
              <a:buChar char="•"/>
            </a:pPr>
            <a:r>
              <a:rPr lang="he-IL" u="sng" dirty="0">
                <a:solidFill>
                  <a:prstClr val="black"/>
                </a:solidFill>
                <a:latin typeface="Calibri"/>
                <a:cs typeface="Arial"/>
              </a:rPr>
              <a:t>נסו</a:t>
            </a:r>
            <a:r>
              <a:rPr lang="he-IL" dirty="0">
                <a:solidFill>
                  <a:prstClr val="black"/>
                </a:solidFill>
                <a:latin typeface="Calibri"/>
                <a:cs typeface="Arial"/>
              </a:rPr>
              <a:t>. צקו מים עד מעבר לגובה הצינורית. </a:t>
            </a:r>
          </a:p>
          <a:p>
            <a:pPr algn="r" rtl="1" fontAlgn="auto">
              <a:lnSpc>
                <a:spcPct val="150000"/>
              </a:lnSpc>
              <a:spcBef>
                <a:spcPts val="0"/>
              </a:spcBef>
              <a:spcAft>
                <a:spcPts val="0"/>
              </a:spcAft>
            </a:pPr>
            <a:r>
              <a:rPr lang="he-IL" b="1" dirty="0">
                <a:solidFill>
                  <a:srgbClr val="0070C0"/>
                </a:solidFill>
                <a:latin typeface="Calibri"/>
                <a:cs typeface="Arial"/>
              </a:rPr>
              <a:t>מה קורה?</a:t>
            </a:r>
          </a:p>
          <a:p>
            <a:pPr algn="r" rtl="1" fontAlgn="auto">
              <a:lnSpc>
                <a:spcPct val="150000"/>
              </a:lnSpc>
              <a:spcBef>
                <a:spcPts val="0"/>
              </a:spcBef>
              <a:spcAft>
                <a:spcPts val="0"/>
              </a:spcAft>
            </a:pPr>
            <a:r>
              <a:rPr lang="he-IL" b="1" dirty="0">
                <a:latin typeface="Calibri"/>
                <a:cs typeface="Arial"/>
              </a:rPr>
              <a:t>הכוס מתחילה להתרוקן.</a:t>
            </a:r>
            <a:endParaRPr lang="he-IL" dirty="0">
              <a:latin typeface="Calibri"/>
              <a:cs typeface="Arial"/>
            </a:endParaRPr>
          </a:p>
          <a:p>
            <a:pPr marL="285750" indent="-285750" algn="r" rtl="1" fontAlgn="auto">
              <a:lnSpc>
                <a:spcPct val="150000"/>
              </a:lnSpc>
              <a:spcBef>
                <a:spcPts val="0"/>
              </a:spcBef>
              <a:spcAft>
                <a:spcPts val="0"/>
              </a:spcAft>
              <a:buFont typeface="Wingdings" pitchFamily="2" charset="2"/>
              <a:buChar char="v"/>
            </a:pPr>
            <a:endParaRPr lang="he-IL" dirty="0">
              <a:solidFill>
                <a:prstClr val="black"/>
              </a:solidFill>
              <a:latin typeface="Calibri"/>
              <a:cs typeface="Arial"/>
            </a:endParaRPr>
          </a:p>
        </p:txBody>
      </p:sp>
      <p:sp>
        <p:nvSpPr>
          <p:cNvPr id="3" name="מלבן 2"/>
          <p:cNvSpPr/>
          <p:nvPr/>
        </p:nvSpPr>
        <p:spPr>
          <a:xfrm>
            <a:off x="4731691" y="3867779"/>
            <a:ext cx="2621295" cy="1754326"/>
          </a:xfrm>
          <a:prstGeom prst="rect">
            <a:avLst/>
          </a:prstGeom>
          <a:noFill/>
        </p:spPr>
        <p:txBody>
          <a:bodyPr wrap="none">
            <a:spAutoFit/>
          </a:bodyPr>
          <a:lstStyle/>
          <a:p>
            <a:pPr algn="r" rtl="1" fontAlgn="auto">
              <a:spcBef>
                <a:spcPts val="0"/>
              </a:spcBef>
              <a:spcAft>
                <a:spcPts val="0"/>
              </a:spcAft>
            </a:pPr>
            <a:r>
              <a:rPr lang="he-IL" i="1" dirty="0">
                <a:solidFill>
                  <a:prstClr val="black"/>
                </a:solidFill>
                <a:latin typeface="Calibri"/>
                <a:cs typeface="Arial"/>
              </a:rPr>
              <a:t>שאלת חקר:</a:t>
            </a:r>
            <a:r>
              <a:rPr lang="en-US" i="1" dirty="0">
                <a:solidFill>
                  <a:prstClr val="black"/>
                </a:solidFill>
                <a:latin typeface="Calibri"/>
                <a:cs typeface="Arial"/>
              </a:rPr>
              <a:t> </a:t>
            </a:r>
            <a:endParaRPr lang="he-IL" i="1" dirty="0">
              <a:solidFill>
                <a:prstClr val="black"/>
              </a:solidFill>
              <a:latin typeface="Calibri"/>
              <a:cs typeface="Arial"/>
            </a:endParaRPr>
          </a:p>
          <a:p>
            <a:pPr algn="r" rtl="1" fontAlgn="auto">
              <a:spcBef>
                <a:spcPts val="0"/>
              </a:spcBef>
              <a:spcAft>
                <a:spcPts val="0"/>
              </a:spcAft>
            </a:pPr>
            <a:r>
              <a:rPr lang="he-IL" dirty="0">
                <a:solidFill>
                  <a:prstClr val="black"/>
                </a:solidFill>
                <a:latin typeface="Calibri"/>
                <a:cs typeface="Arial"/>
              </a:rPr>
              <a:t>עד איזה גובה היא תתרוקן?</a:t>
            </a:r>
          </a:p>
          <a:p>
            <a:pPr algn="r" rtl="1" fontAlgn="auto">
              <a:spcBef>
                <a:spcPts val="0"/>
              </a:spcBef>
              <a:spcAft>
                <a:spcPts val="0"/>
              </a:spcAft>
            </a:pPr>
            <a:endParaRPr lang="he-IL" dirty="0">
              <a:solidFill>
                <a:prstClr val="black"/>
              </a:solidFill>
              <a:latin typeface="Calibri"/>
              <a:cs typeface="Arial"/>
            </a:endParaRPr>
          </a:p>
          <a:p>
            <a:pPr algn="r" rtl="1" fontAlgn="auto">
              <a:spcBef>
                <a:spcPts val="0"/>
              </a:spcBef>
              <a:spcAft>
                <a:spcPts val="0"/>
              </a:spcAft>
            </a:pPr>
            <a:r>
              <a:rPr lang="he-IL" i="1" dirty="0">
                <a:solidFill>
                  <a:prstClr val="black"/>
                </a:solidFill>
                <a:latin typeface="Calibri"/>
                <a:cs typeface="Arial"/>
              </a:rPr>
              <a:t>השערות:</a:t>
            </a:r>
          </a:p>
          <a:p>
            <a:pPr algn="r" rtl="1" fontAlgn="auto">
              <a:spcBef>
                <a:spcPts val="0"/>
              </a:spcBef>
              <a:spcAft>
                <a:spcPts val="0"/>
              </a:spcAft>
            </a:pPr>
            <a:r>
              <a:rPr lang="he-IL" dirty="0">
                <a:solidFill>
                  <a:prstClr val="black"/>
                </a:solidFill>
                <a:latin typeface="Calibri"/>
                <a:cs typeface="Arial"/>
              </a:rPr>
              <a:t>עד גובה הצינורית</a:t>
            </a:r>
          </a:p>
          <a:p>
            <a:pPr algn="r" rtl="1" fontAlgn="auto">
              <a:spcBef>
                <a:spcPts val="0"/>
              </a:spcBef>
              <a:spcAft>
                <a:spcPts val="0"/>
              </a:spcAft>
            </a:pPr>
            <a:r>
              <a:rPr lang="he-IL" dirty="0">
                <a:solidFill>
                  <a:prstClr val="black"/>
                </a:solidFill>
                <a:latin typeface="Calibri"/>
                <a:cs typeface="Arial"/>
              </a:rPr>
              <a:t>תתרוקן לגמרי</a:t>
            </a:r>
          </a:p>
        </p:txBody>
      </p:sp>
    </p:spTree>
    <p:extLst>
      <p:ext uri="{BB962C8B-B14F-4D97-AF65-F5344CB8AC3E}">
        <p14:creationId xmlns:p14="http://schemas.microsoft.com/office/powerpoint/2010/main" val="19366540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1"/>
          <p:cNvSpPr/>
          <p:nvPr/>
        </p:nvSpPr>
        <p:spPr>
          <a:xfrm>
            <a:off x="2781300" y="2384668"/>
            <a:ext cx="4911813" cy="2949525"/>
          </a:xfrm>
          <a:prstGeom prst="rect">
            <a:avLst/>
          </a:prstGeom>
        </p:spPr>
        <p:txBody>
          <a:bodyPr wrap="square">
            <a:spAutoFit/>
          </a:bodyPr>
          <a:lstStyle/>
          <a:p>
            <a:pPr algn="r" rtl="1">
              <a:lnSpc>
                <a:spcPct val="150000"/>
              </a:lnSpc>
            </a:pPr>
            <a:r>
              <a:rPr lang="he-IL" dirty="0"/>
              <a:t>צפו גם בסרטון:</a:t>
            </a:r>
            <a:endParaRPr lang="he-IL" dirty="0">
              <a:hlinkClick r:id="rId3"/>
            </a:endParaRPr>
          </a:p>
          <a:p>
            <a:pPr algn="r" rtl="1">
              <a:lnSpc>
                <a:spcPct val="150000"/>
              </a:lnSpc>
            </a:pPr>
            <a:r>
              <a:rPr lang="he-IL" dirty="0">
                <a:hlinkClick r:id="rId3"/>
              </a:rPr>
              <a:t>כל המוסיף – גורע</a:t>
            </a:r>
            <a:endParaRPr lang="he-IL" dirty="0"/>
          </a:p>
          <a:p>
            <a:pPr algn="r" rtl="1">
              <a:lnSpc>
                <a:spcPct val="150000"/>
              </a:lnSpc>
            </a:pPr>
            <a:endParaRPr lang="en-US" dirty="0"/>
          </a:p>
          <a:p>
            <a:pPr algn="r">
              <a:lnSpc>
                <a:spcPct val="150000"/>
              </a:lnSpc>
            </a:pPr>
            <a:r>
              <a:rPr lang="he-IL" dirty="0"/>
              <a:t>הכוס תתרוקן עד שמפלס המים יגיע לגובה של פתח הצינורית המקופלת בתוך הכוס.</a:t>
            </a:r>
          </a:p>
          <a:p>
            <a:pPr algn="r">
              <a:lnSpc>
                <a:spcPct val="150000"/>
              </a:lnSpc>
            </a:pPr>
            <a:r>
              <a:rPr lang="he-IL" dirty="0"/>
              <a:t>אז ייכנסו בועות אוויר לצינורית, והזרימה תיפסק. </a:t>
            </a:r>
          </a:p>
          <a:p>
            <a:pPr algn="r">
              <a:lnSpc>
                <a:spcPct val="150000"/>
              </a:lnSpc>
            </a:pPr>
            <a:endParaRPr lang="he-IL" dirty="0"/>
          </a:p>
        </p:txBody>
      </p:sp>
    </p:spTree>
    <p:extLst>
      <p:ext uri="{BB962C8B-B14F-4D97-AF65-F5344CB8AC3E}">
        <p14:creationId xmlns:p14="http://schemas.microsoft.com/office/powerpoint/2010/main" val="31948437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53284" y="1772816"/>
            <a:ext cx="6984776" cy="4247317"/>
          </a:xfrm>
          <a:prstGeom prst="rect">
            <a:avLst/>
          </a:prstGeom>
          <a:noFill/>
          <a:ln>
            <a:noFill/>
          </a:ln>
        </p:spPr>
        <p:txBody>
          <a:bodyPr wrap="square" rtlCol="1">
            <a:spAutoFit/>
          </a:bodyPr>
          <a:lstStyle/>
          <a:p>
            <a:pPr algn="r" rtl="1" fontAlgn="auto">
              <a:lnSpc>
                <a:spcPct val="150000"/>
              </a:lnSpc>
              <a:spcBef>
                <a:spcPts val="0"/>
              </a:spcBef>
              <a:spcAft>
                <a:spcPts val="0"/>
              </a:spcAft>
            </a:pPr>
            <a:r>
              <a:rPr lang="he-IL" b="1" dirty="0">
                <a:solidFill>
                  <a:srgbClr val="0070C0"/>
                </a:solidFill>
                <a:latin typeface="Calibri"/>
                <a:cs typeface="Arial"/>
              </a:rPr>
              <a:t>למה זה קורה?</a:t>
            </a:r>
          </a:p>
          <a:p>
            <a:pPr algn="r" rtl="1" fontAlgn="auto">
              <a:lnSpc>
                <a:spcPct val="150000"/>
              </a:lnSpc>
              <a:spcBef>
                <a:spcPts val="0"/>
              </a:spcBef>
              <a:spcAft>
                <a:spcPts val="0"/>
              </a:spcAft>
            </a:pPr>
            <a:r>
              <a:rPr lang="he-IL" dirty="0">
                <a:solidFill>
                  <a:prstClr val="black"/>
                </a:solidFill>
                <a:latin typeface="Calibri"/>
                <a:cs typeface="Arial"/>
              </a:rPr>
              <a:t>בתחילת התהליך - </a:t>
            </a:r>
          </a:p>
          <a:p>
            <a:pPr algn="r" rtl="1" fontAlgn="auto">
              <a:lnSpc>
                <a:spcPct val="150000"/>
              </a:lnSpc>
              <a:spcBef>
                <a:spcPts val="0"/>
              </a:spcBef>
              <a:spcAft>
                <a:spcPts val="0"/>
              </a:spcAft>
            </a:pPr>
            <a:r>
              <a:rPr lang="he-IL" dirty="0">
                <a:solidFill>
                  <a:prstClr val="black"/>
                </a:solidFill>
                <a:latin typeface="Calibri"/>
                <a:cs typeface="Arial"/>
              </a:rPr>
              <a:t>כאשר אנחנו יוצקים מים לתוך הכוס, גם הצינורית מתמלאת מים, </a:t>
            </a:r>
          </a:p>
          <a:p>
            <a:pPr algn="r" rtl="1" fontAlgn="auto">
              <a:lnSpc>
                <a:spcPct val="150000"/>
              </a:lnSpc>
              <a:spcBef>
                <a:spcPts val="0"/>
              </a:spcBef>
              <a:spcAft>
                <a:spcPts val="0"/>
              </a:spcAft>
            </a:pPr>
            <a:r>
              <a:rPr lang="he-IL" dirty="0">
                <a:solidFill>
                  <a:prstClr val="black"/>
                </a:solidFill>
                <a:latin typeface="Calibri"/>
                <a:cs typeface="Arial"/>
              </a:rPr>
              <a:t>בדיוק באותו גובה – על פי </a:t>
            </a:r>
            <a:r>
              <a:rPr lang="he-IL" b="1" dirty="0">
                <a:solidFill>
                  <a:prstClr val="black"/>
                </a:solidFill>
                <a:latin typeface="Calibri"/>
                <a:cs typeface="Arial"/>
              </a:rPr>
              <a:t>חוק כלים שלובים</a:t>
            </a:r>
            <a:r>
              <a:rPr lang="he-IL" dirty="0">
                <a:solidFill>
                  <a:prstClr val="black"/>
                </a:solidFill>
                <a:latin typeface="Calibri"/>
                <a:cs typeface="Arial"/>
              </a:rPr>
              <a:t>.</a:t>
            </a:r>
          </a:p>
          <a:p>
            <a:pPr algn="r" rtl="1" fontAlgn="auto">
              <a:lnSpc>
                <a:spcPct val="150000"/>
              </a:lnSpc>
              <a:spcBef>
                <a:spcPts val="0"/>
              </a:spcBef>
              <a:spcAft>
                <a:spcPts val="0"/>
              </a:spcAft>
            </a:pPr>
            <a:endParaRPr lang="en-US" dirty="0">
              <a:solidFill>
                <a:prstClr val="black"/>
              </a:solidFill>
              <a:latin typeface="Calibri"/>
            </a:endParaRPr>
          </a:p>
          <a:p>
            <a:pPr algn="r" rtl="1" fontAlgn="auto">
              <a:lnSpc>
                <a:spcPct val="150000"/>
              </a:lnSpc>
              <a:spcBef>
                <a:spcPts val="0"/>
              </a:spcBef>
              <a:spcAft>
                <a:spcPts val="0"/>
              </a:spcAft>
            </a:pPr>
            <a:r>
              <a:rPr lang="he-IL" dirty="0">
                <a:solidFill>
                  <a:prstClr val="black"/>
                </a:solidFill>
                <a:latin typeface="Calibri"/>
                <a:cs typeface="Arial"/>
              </a:rPr>
              <a:t>כאשר אנחנו עוברים את גובה הצינורית, המים ממלאים את הצינורית לכל אורכה – כולל הקטע המתעקל. </a:t>
            </a:r>
          </a:p>
          <a:p>
            <a:pPr algn="r" rtl="1" fontAlgn="auto">
              <a:lnSpc>
                <a:spcPct val="150000"/>
              </a:lnSpc>
              <a:spcBef>
                <a:spcPts val="0"/>
              </a:spcBef>
              <a:spcAft>
                <a:spcPts val="0"/>
              </a:spcAft>
            </a:pPr>
            <a:r>
              <a:rPr lang="he-IL" b="1" dirty="0">
                <a:solidFill>
                  <a:prstClr val="black"/>
                </a:solidFill>
                <a:latin typeface="Calibri"/>
                <a:cs typeface="Arial"/>
              </a:rPr>
              <a:t>למעשה, יצרנו סיפון</a:t>
            </a:r>
            <a:r>
              <a:rPr lang="he-IL" dirty="0">
                <a:solidFill>
                  <a:prstClr val="black"/>
                </a:solidFill>
                <a:latin typeface="Calibri"/>
                <a:cs typeface="Arial"/>
              </a:rPr>
              <a:t>. וכפי שלמדנו קודם, הסיפון מרוקן את כל המים, </a:t>
            </a:r>
          </a:p>
          <a:p>
            <a:pPr algn="r" rtl="1" fontAlgn="auto">
              <a:lnSpc>
                <a:spcPct val="150000"/>
              </a:lnSpc>
              <a:spcBef>
                <a:spcPts val="0"/>
              </a:spcBef>
              <a:spcAft>
                <a:spcPts val="0"/>
              </a:spcAft>
            </a:pPr>
            <a:r>
              <a:rPr lang="he-IL" dirty="0">
                <a:solidFill>
                  <a:prstClr val="black"/>
                </a:solidFill>
                <a:latin typeface="Calibri"/>
                <a:cs typeface="Arial"/>
              </a:rPr>
              <a:t>מן המאגר העליון אל התחתון.</a:t>
            </a:r>
            <a:endParaRPr lang="en-US" dirty="0">
              <a:solidFill>
                <a:prstClr val="black"/>
              </a:solidFill>
              <a:latin typeface="Calibri"/>
            </a:endParaRPr>
          </a:p>
          <a:p>
            <a:pPr algn="r" rtl="1" fontAlgn="auto">
              <a:lnSpc>
                <a:spcPct val="150000"/>
              </a:lnSpc>
              <a:spcBef>
                <a:spcPts val="0"/>
              </a:spcBef>
              <a:spcAft>
                <a:spcPts val="0"/>
              </a:spcAft>
            </a:pPr>
            <a:r>
              <a:rPr lang="he-IL" dirty="0">
                <a:solidFill>
                  <a:prstClr val="black"/>
                </a:solidFill>
                <a:latin typeface="Calibri"/>
                <a:cs typeface="Arial"/>
              </a:rPr>
              <a:t> </a:t>
            </a:r>
            <a:endParaRPr lang="en-US" dirty="0">
              <a:solidFill>
                <a:prstClr val="black"/>
              </a:solidFill>
              <a:latin typeface="Calibri"/>
            </a:endParaRPr>
          </a:p>
        </p:txBody>
      </p:sp>
    </p:spTree>
    <p:extLst>
      <p:ext uri="{BB962C8B-B14F-4D97-AF65-F5344CB8AC3E}">
        <p14:creationId xmlns:p14="http://schemas.microsoft.com/office/powerpoint/2010/main" val="2734279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1719620"/>
            <a:ext cx="7807324" cy="4062651"/>
          </a:xfrm>
          <a:prstGeom prst="rect">
            <a:avLst/>
          </a:prstGeom>
          <a:noFill/>
          <a:ln>
            <a:noFill/>
          </a:ln>
        </p:spPr>
        <p:txBody>
          <a:bodyPr wrap="square" rtlCol="1">
            <a:spAutoFit/>
          </a:bodyPr>
          <a:lstStyle/>
          <a:p>
            <a:pPr algn="r" rtl="1" fontAlgn="auto">
              <a:lnSpc>
                <a:spcPct val="150000"/>
              </a:lnSpc>
              <a:spcBef>
                <a:spcPts val="0"/>
              </a:spcBef>
              <a:spcAft>
                <a:spcPts val="0"/>
              </a:spcAft>
            </a:pPr>
            <a:r>
              <a:rPr lang="he-IL" b="1" dirty="0">
                <a:solidFill>
                  <a:srgbClr val="00B0F0"/>
                </a:solidFill>
                <a:latin typeface="Calibri"/>
              </a:rPr>
              <a:t>מעיין השילוח – מעיין סיפון – מעיין פועם</a:t>
            </a:r>
          </a:p>
          <a:p>
            <a:pPr algn="r" rtl="1" fontAlgn="auto">
              <a:lnSpc>
                <a:spcPct val="150000"/>
              </a:lnSpc>
              <a:spcBef>
                <a:spcPts val="0"/>
              </a:spcBef>
              <a:spcAft>
                <a:spcPts val="0"/>
              </a:spcAft>
            </a:pPr>
            <a:r>
              <a:rPr lang="he-IL" b="1" dirty="0">
                <a:solidFill>
                  <a:srgbClr val="00B0F0"/>
                </a:solidFill>
                <a:latin typeface="Calibri"/>
              </a:rPr>
              <a:t>איך "פועם" המעיין?</a:t>
            </a:r>
            <a:endParaRPr lang="he-IL" dirty="0">
              <a:solidFill>
                <a:prstClr val="black"/>
              </a:solidFill>
              <a:latin typeface="Calibri"/>
            </a:endParaRPr>
          </a:p>
          <a:p>
            <a:pPr algn="r" rtl="1">
              <a:lnSpc>
                <a:spcPct val="150000"/>
              </a:lnSpc>
            </a:pPr>
            <a:endParaRPr lang="he-IL" dirty="0"/>
          </a:p>
          <a:p>
            <a:pPr algn="r" rtl="1">
              <a:lnSpc>
                <a:spcPct val="150000"/>
              </a:lnSpc>
            </a:pPr>
            <a:r>
              <a:rPr lang="he-IL" dirty="0"/>
              <a:t>שלב 1:</a:t>
            </a:r>
          </a:p>
          <a:p>
            <a:pPr algn="r" rtl="1">
              <a:lnSpc>
                <a:spcPct val="150000"/>
              </a:lnSpc>
            </a:pPr>
            <a:r>
              <a:rPr lang="he-IL" dirty="0"/>
              <a:t>מבנה המעיין: המעיין נובע ממאגר תת קרקעי של מים. </a:t>
            </a:r>
          </a:p>
          <a:p>
            <a:pPr algn="r" rtl="1">
              <a:lnSpc>
                <a:spcPct val="150000"/>
              </a:lnSpc>
            </a:pPr>
            <a:r>
              <a:rPr lang="he-IL" dirty="0"/>
              <a:t>פתח הכניסה – בפינה השמאלית העליונה בתמונה. </a:t>
            </a:r>
          </a:p>
          <a:p>
            <a:pPr algn="r" rtl="1">
              <a:lnSpc>
                <a:spcPct val="150000"/>
              </a:lnSpc>
            </a:pPr>
            <a:r>
              <a:rPr lang="he-IL" dirty="0"/>
              <a:t>בשלב ראשון החלל מתחיל להתמלא ממי התהום </a:t>
            </a:r>
            <a:r>
              <a:rPr lang="he-IL" sz="1400" dirty="0"/>
              <a:t>[פינה שמאלית עליונה בתמונה].</a:t>
            </a:r>
          </a:p>
          <a:p>
            <a:pPr algn="r" rtl="1">
              <a:lnSpc>
                <a:spcPct val="150000"/>
              </a:lnSpc>
            </a:pPr>
            <a:endParaRPr lang="en-US" sz="1400" dirty="0"/>
          </a:p>
          <a:p>
            <a:pPr algn="r" rtl="1">
              <a:lnSpc>
                <a:spcPct val="150000"/>
              </a:lnSpc>
            </a:pPr>
            <a:endParaRPr lang="he-IL" sz="1400" dirty="0"/>
          </a:p>
          <a:p>
            <a:pPr algn="r" rtl="1">
              <a:lnSpc>
                <a:spcPct val="150000"/>
              </a:lnSpc>
            </a:pPr>
            <a:endParaRPr lang="he-IL" dirty="0"/>
          </a:p>
        </p:txBody>
      </p:sp>
      <p:pic>
        <p:nvPicPr>
          <p:cNvPr id="4" name="תמונה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5120" y="4714978"/>
            <a:ext cx="3905042" cy="1952521"/>
          </a:xfrm>
          <a:prstGeom prst="rect">
            <a:avLst/>
          </a:prstGeom>
        </p:spPr>
      </p:pic>
    </p:spTree>
    <p:extLst>
      <p:ext uri="{BB962C8B-B14F-4D97-AF65-F5344CB8AC3E}">
        <p14:creationId xmlns:p14="http://schemas.microsoft.com/office/powerpoint/2010/main" val="23360710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824" y="3444340"/>
            <a:ext cx="4221278" cy="2110639"/>
          </a:xfrm>
          <a:prstGeom prst="rect">
            <a:avLst/>
          </a:prstGeom>
        </p:spPr>
      </p:pic>
      <p:sp>
        <p:nvSpPr>
          <p:cNvPr id="3" name="מלבן 2"/>
          <p:cNvSpPr/>
          <p:nvPr/>
        </p:nvSpPr>
        <p:spPr>
          <a:xfrm>
            <a:off x="1485900" y="1868776"/>
            <a:ext cx="6286500" cy="2169825"/>
          </a:xfrm>
          <a:prstGeom prst="rect">
            <a:avLst/>
          </a:prstGeom>
        </p:spPr>
        <p:txBody>
          <a:bodyPr wrap="square">
            <a:spAutoFit/>
          </a:bodyPr>
          <a:lstStyle/>
          <a:p>
            <a:pPr algn="r" rtl="1">
              <a:lnSpc>
                <a:spcPct val="150000"/>
              </a:lnSpc>
            </a:pPr>
            <a:r>
              <a:rPr lang="he-IL" dirty="0"/>
              <a:t>שלב 2:</a:t>
            </a:r>
          </a:p>
          <a:p>
            <a:pPr algn="r" rtl="1">
              <a:lnSpc>
                <a:spcPct val="150000"/>
              </a:lnSpc>
            </a:pPr>
            <a:r>
              <a:rPr lang="he-IL" dirty="0"/>
              <a:t>כאשר המים הנכנסים לחלל מגיעים אל הקו המסומן בתמונה </a:t>
            </a:r>
          </a:p>
          <a:p>
            <a:pPr algn="r" rtl="1">
              <a:lnSpc>
                <a:spcPct val="150000"/>
              </a:lnSpc>
            </a:pPr>
            <a:r>
              <a:rPr lang="he-IL" dirty="0"/>
              <a:t>כ-"מפלס בתום הפעימה", </a:t>
            </a:r>
          </a:p>
          <a:p>
            <a:pPr algn="r" rtl="1">
              <a:lnSpc>
                <a:spcPct val="150000"/>
              </a:lnSpc>
            </a:pPr>
            <a:r>
              <a:rPr lang="he-IL" dirty="0"/>
              <a:t>הם מתחילים לזרום החוצה לכיוון הסיפון, על פי חוק כלים שלובים. </a:t>
            </a:r>
            <a:br>
              <a:rPr lang="en-US" dirty="0"/>
            </a:br>
            <a:r>
              <a:rPr lang="he-IL" dirty="0"/>
              <a:t>המים עולים בחלל ובצינור. </a:t>
            </a:r>
          </a:p>
        </p:txBody>
      </p:sp>
      <p:sp>
        <p:nvSpPr>
          <p:cNvPr id="4" name="מלבן 3"/>
          <p:cNvSpPr/>
          <p:nvPr/>
        </p:nvSpPr>
        <p:spPr>
          <a:xfrm>
            <a:off x="1546860" y="5418966"/>
            <a:ext cx="6050280" cy="923330"/>
          </a:xfrm>
          <a:prstGeom prst="rect">
            <a:avLst/>
          </a:prstGeom>
        </p:spPr>
        <p:txBody>
          <a:bodyPr wrap="square">
            <a:spAutoFit/>
          </a:bodyPr>
          <a:lstStyle/>
          <a:p>
            <a:pPr lvl="0" algn="r" rtl="1">
              <a:lnSpc>
                <a:spcPct val="150000"/>
              </a:lnSpc>
            </a:pPr>
            <a:r>
              <a:rPr lang="he-IL" dirty="0">
                <a:solidFill>
                  <a:prstClr val="black"/>
                </a:solidFill>
              </a:rPr>
              <a:t>כל עוד המים נמוכים מהקו המסומן בתמונה כ-"מפלס פעימה", החלל והסיפון ממשיכים להתמלא. </a:t>
            </a:r>
          </a:p>
        </p:txBody>
      </p:sp>
    </p:spTree>
    <p:extLst>
      <p:ext uri="{BB962C8B-B14F-4D97-AF65-F5344CB8AC3E}">
        <p14:creationId xmlns:p14="http://schemas.microsoft.com/office/powerpoint/2010/main" val="28816850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מלבן 2"/>
          <p:cNvSpPr/>
          <p:nvPr/>
        </p:nvSpPr>
        <p:spPr>
          <a:xfrm>
            <a:off x="605790" y="1897140"/>
            <a:ext cx="7421880" cy="3831818"/>
          </a:xfrm>
          <a:prstGeom prst="rect">
            <a:avLst/>
          </a:prstGeom>
        </p:spPr>
        <p:txBody>
          <a:bodyPr wrap="square">
            <a:spAutoFit/>
          </a:bodyPr>
          <a:lstStyle/>
          <a:p>
            <a:pPr lvl="0" algn="r" rtl="1">
              <a:lnSpc>
                <a:spcPct val="150000"/>
              </a:lnSpc>
            </a:pPr>
            <a:r>
              <a:rPr lang="he-IL" dirty="0">
                <a:solidFill>
                  <a:prstClr val="black"/>
                </a:solidFill>
              </a:rPr>
              <a:t>שלב 3:</a:t>
            </a:r>
          </a:p>
          <a:p>
            <a:pPr lvl="0" algn="r" rtl="1">
              <a:lnSpc>
                <a:spcPct val="150000"/>
              </a:lnSpc>
            </a:pPr>
            <a:r>
              <a:rPr lang="he-IL" dirty="0">
                <a:solidFill>
                  <a:prstClr val="black"/>
                </a:solidFill>
              </a:rPr>
              <a:t>כאשר גובה המים בחלל [ובסיפון] עובר את קו "מפלס הפעימה", מתחילה זרימה של מי הסיפון, החוצה [פינה ימנית תחתונה בתמונה]. באותו זמן, </a:t>
            </a:r>
          </a:p>
          <a:p>
            <a:pPr lvl="0" algn="r" rtl="1">
              <a:lnSpc>
                <a:spcPct val="150000"/>
              </a:lnSpc>
            </a:pPr>
            <a:r>
              <a:rPr lang="he-IL" dirty="0">
                <a:solidFill>
                  <a:prstClr val="black"/>
                </a:solidFill>
              </a:rPr>
              <a:t>החלל מתחיל להתרוקן גם הוא. </a:t>
            </a:r>
          </a:p>
          <a:p>
            <a:pPr lvl="0" algn="r" rtl="1">
              <a:lnSpc>
                <a:spcPct val="150000"/>
              </a:lnSpc>
            </a:pPr>
            <a:endParaRPr lang="he-IL" dirty="0">
              <a:solidFill>
                <a:prstClr val="black"/>
              </a:solidFill>
            </a:endParaRPr>
          </a:p>
          <a:p>
            <a:pPr lvl="0" algn="r" rtl="1">
              <a:lnSpc>
                <a:spcPct val="150000"/>
              </a:lnSpc>
            </a:pPr>
            <a:r>
              <a:rPr lang="he-IL" dirty="0">
                <a:solidFill>
                  <a:prstClr val="black"/>
                </a:solidFill>
              </a:rPr>
              <a:t>	</a:t>
            </a:r>
          </a:p>
          <a:p>
            <a:pPr lvl="0" algn="r" rtl="1">
              <a:lnSpc>
                <a:spcPct val="150000"/>
              </a:lnSpc>
            </a:pPr>
            <a:endParaRPr lang="he-IL" dirty="0">
              <a:solidFill>
                <a:prstClr val="black"/>
              </a:solidFill>
            </a:endParaRPr>
          </a:p>
          <a:p>
            <a:pPr lvl="0" algn="r" rtl="1">
              <a:lnSpc>
                <a:spcPct val="150000"/>
              </a:lnSpc>
            </a:pPr>
            <a:endParaRPr lang="he-IL" dirty="0">
              <a:solidFill>
                <a:prstClr val="black"/>
              </a:solidFill>
            </a:endParaRPr>
          </a:p>
          <a:p>
            <a:pPr lvl="0" algn="r" rtl="1">
              <a:lnSpc>
                <a:spcPct val="150000"/>
              </a:lnSpc>
            </a:pPr>
            <a:r>
              <a:rPr lang="he-IL" dirty="0">
                <a:solidFill>
                  <a:prstClr val="black"/>
                </a:solidFill>
              </a:rPr>
              <a:t>	  </a:t>
            </a:r>
            <a:endParaRPr lang="he-IL" dirty="0"/>
          </a:p>
        </p:txBody>
      </p:sp>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90" y="3185160"/>
            <a:ext cx="4591050" cy="2295525"/>
          </a:xfrm>
          <a:prstGeom prst="rect">
            <a:avLst/>
          </a:prstGeom>
        </p:spPr>
      </p:pic>
    </p:spTree>
    <p:extLst>
      <p:ext uri="{BB962C8B-B14F-4D97-AF65-F5344CB8AC3E}">
        <p14:creationId xmlns:p14="http://schemas.microsoft.com/office/powerpoint/2010/main" val="1944992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02919" y="1803738"/>
            <a:ext cx="8013471" cy="3693319"/>
          </a:xfrm>
          <a:prstGeom prst="rect">
            <a:avLst/>
          </a:prstGeom>
          <a:noFill/>
        </p:spPr>
        <p:txBody>
          <a:bodyPr wrap="square" rtlCol="1">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800" b="1" i="0" u="none" strike="noStrike" kern="0" cap="none" spc="0" normalizeH="0" baseline="0" noProof="0" dirty="0">
                <a:ln>
                  <a:noFill/>
                </a:ln>
                <a:solidFill>
                  <a:srgbClr val="FF0000"/>
                </a:solidFill>
                <a:effectLst/>
                <a:uLnTx/>
                <a:uFillTx/>
              </a:rPr>
              <a:t>פיזיקה בקצה</a:t>
            </a:r>
            <a:r>
              <a:rPr kumimoji="0" lang="he-IL" sz="1800" b="1" i="0" u="none" strike="noStrike" kern="0" cap="none" spc="0" normalizeH="0" noProof="0" dirty="0">
                <a:ln>
                  <a:noFill/>
                </a:ln>
                <a:solidFill>
                  <a:srgbClr val="FF0000"/>
                </a:solidFill>
                <a:effectLst/>
                <a:uLnTx/>
                <a:uFillTx/>
              </a:rPr>
              <a:t> החור...</a:t>
            </a:r>
            <a:endParaRPr kumimoji="0" lang="he-IL" sz="1800" b="1" i="0" u="none" strike="noStrike" kern="0" cap="none" spc="0" normalizeH="0" baseline="0" noProof="0" dirty="0">
              <a:ln>
                <a:noFill/>
              </a:ln>
              <a:solidFill>
                <a:srgbClr val="FF0000"/>
              </a:solidFill>
              <a:effectLst/>
              <a:uLnTx/>
              <a:uFillTx/>
            </a:endParaRP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800" b="0" i="0" u="none" strike="noStrike" kern="0" cap="none" spc="0" normalizeH="0" baseline="0" noProof="0" dirty="0">
                <a:ln>
                  <a:noFill/>
                </a:ln>
                <a:solidFill>
                  <a:sysClr val="windowText" lastClr="000000"/>
                </a:solidFill>
                <a:effectLst/>
                <a:uLnTx/>
                <a:uFillTx/>
              </a:rPr>
              <a:t>התלמוד יורד לפרטים, ומלמד שהקטרים הקדוחים בשני הבזיכים לא היו </a:t>
            </a:r>
            <a:r>
              <a:rPr lang="he-IL" kern="0" dirty="0">
                <a:solidFill>
                  <a:sysClr val="windowText" lastClr="000000"/>
                </a:solidFill>
              </a:rPr>
              <a:t>זהים כי</a:t>
            </a:r>
            <a:r>
              <a:rPr kumimoji="0" lang="he-IL" sz="1800" b="0" i="0" u="none" strike="noStrike" kern="0" cap="none" spc="0" normalizeH="0" baseline="0" noProof="0" dirty="0">
                <a:ln>
                  <a:noFill/>
                </a:ln>
                <a:solidFill>
                  <a:sysClr val="windowText" lastClr="000000"/>
                </a:solidFill>
                <a:effectLst/>
                <a:uLnTx/>
                <a:uFillTx/>
              </a:rPr>
              <a:t>: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800" b="0" i="0" u="none" strike="noStrike" kern="0" cap="none" spc="0" normalizeH="0" baseline="0" noProof="0" dirty="0">
                <a:ln>
                  <a:noFill/>
                </a:ln>
                <a:solidFill>
                  <a:sysClr val="windowText" lastClr="000000"/>
                </a:solidFill>
                <a:effectLst/>
                <a:uLnTx/>
                <a:uFillTx/>
              </a:rPr>
              <a:t>המים ניגרים במהירות.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800" b="0" i="0" u="none" strike="noStrike" kern="0" cap="none" spc="0" normalizeH="0" baseline="0" noProof="0" dirty="0">
                <a:ln>
                  <a:noFill/>
                </a:ln>
                <a:solidFill>
                  <a:sysClr val="windowText" lastClr="000000"/>
                </a:solidFill>
                <a:effectLst/>
                <a:uLnTx/>
                <a:uFillTx/>
              </a:rPr>
              <a:t>היין הוא נוזל יותר "צמיג", והוא ניגר בקצב איטי (</a:t>
            </a:r>
            <a:r>
              <a:rPr kumimoji="0" lang="he-IL" sz="1400" b="0" i="0" u="none" strike="noStrike" kern="0" cap="none" spc="0" normalizeH="0" baseline="0" noProof="0" dirty="0">
                <a:ln>
                  <a:noFill/>
                </a:ln>
                <a:solidFill>
                  <a:sysClr val="windowText" lastClr="000000"/>
                </a:solidFill>
                <a:effectLst/>
                <a:uLnTx/>
                <a:uFillTx/>
              </a:rPr>
              <a:t>מזכיר דבש שניגר באיטיות מצנצנת</a:t>
            </a:r>
            <a:r>
              <a:rPr kumimoji="0" lang="he-IL" sz="1800" b="0" i="0" u="none" strike="noStrike" kern="0" cap="none" spc="0" normalizeH="0" baseline="0" noProof="0" dirty="0">
                <a:ln>
                  <a:noFill/>
                </a:ln>
                <a:solidFill>
                  <a:sysClr val="windowText" lastClr="000000"/>
                </a:solidFill>
                <a:effectLst/>
                <a:uLnTx/>
                <a:uFillTx/>
              </a:rPr>
              <a:t>).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800" b="0" i="0" u="none" strike="noStrike" kern="0" cap="none" spc="0" normalizeH="0" baseline="0" noProof="0" dirty="0">
                <a:ln>
                  <a:noFill/>
                </a:ln>
                <a:solidFill>
                  <a:sysClr val="windowText" lastClr="000000"/>
                </a:solidFill>
                <a:effectLst/>
                <a:uLnTx/>
                <a:uFillTx/>
              </a:rPr>
              <a:t>כדי שקצב הירידה של היין ושל המים, מגג המזבח, על קירות המזבח, יהיה זהה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800" b="0" i="0" u="none" strike="noStrike" kern="0" cap="none" spc="0" normalizeH="0" baseline="0" noProof="0" dirty="0">
                <a:ln>
                  <a:noFill/>
                </a:ln>
                <a:solidFill>
                  <a:sysClr val="windowText" lastClr="000000"/>
                </a:solidFill>
                <a:effectLst/>
                <a:uLnTx/>
                <a:uFillTx/>
              </a:rPr>
              <a:t>	החור הקדוח בתחתית הבזיך של המים היה צר.</a:t>
            </a:r>
            <a:endParaRPr kumimoji="0" lang="en-US" sz="1800" b="0" i="0" u="none" strike="noStrike" kern="0" cap="none" spc="0" normalizeH="0" baseline="0" noProof="0" dirty="0">
              <a:ln>
                <a:noFill/>
              </a:ln>
              <a:solidFill>
                <a:sysClr val="windowText" lastClr="000000"/>
              </a:solidFill>
              <a:effectLst/>
              <a:uLnTx/>
              <a:uFillTx/>
            </a:endParaRP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800" b="0" i="0" u="none" strike="noStrike" kern="0" cap="none" spc="0" normalizeH="0" baseline="0" noProof="0" dirty="0">
                <a:ln>
                  <a:noFill/>
                </a:ln>
                <a:solidFill>
                  <a:sysClr val="windowText" lastClr="000000"/>
                </a:solidFill>
                <a:effectLst/>
                <a:uLnTx/>
                <a:uFillTx/>
              </a:rPr>
              <a:t>	ואילו החור הקדוח בתחתית הבזיך של היין היה גדול יותר.</a:t>
            </a:r>
          </a:p>
          <a:p>
            <a:pPr marL="0" marR="0" lvl="0" indent="0" algn="r" defTabSz="914400" rtl="1" eaLnBrk="1" fontAlgn="auto" latinLnBrk="0" hangingPunct="1">
              <a:lnSpc>
                <a:spcPct val="150000"/>
              </a:lnSpc>
              <a:spcBef>
                <a:spcPts val="0"/>
              </a:spcBef>
              <a:spcAft>
                <a:spcPts val="0"/>
              </a:spcAft>
              <a:buClrTx/>
              <a:buSzTx/>
              <a:buFontTx/>
              <a:buNone/>
              <a:tabLst/>
              <a:defRPr/>
            </a:pPr>
            <a:endParaRPr kumimoji="0" lang="he-IL" sz="1800" b="0" i="0" u="none" strike="noStrike" kern="0" cap="none" spc="0" normalizeH="0" baseline="0" noProof="0" dirty="0">
              <a:ln>
                <a:noFill/>
              </a:ln>
              <a:solidFill>
                <a:sysClr val="windowText" lastClr="000000"/>
              </a:solidFill>
              <a:effectLst/>
              <a:uLnTx/>
              <a:uFillTx/>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8892116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499360" y="2125979"/>
            <a:ext cx="5158740" cy="4247317"/>
          </a:xfrm>
          <a:prstGeom prst="rect">
            <a:avLst/>
          </a:prstGeom>
          <a:noFill/>
        </p:spPr>
        <p:txBody>
          <a:bodyPr wrap="square" rtlCol="1">
            <a:spAutoFit/>
          </a:bodyPr>
          <a:lstStyle/>
          <a:p>
            <a:pPr algn="r" rtl="1">
              <a:lnSpc>
                <a:spcPct val="150000"/>
              </a:lnSpc>
            </a:pPr>
            <a:r>
              <a:rPr lang="he-IL" dirty="0"/>
              <a:t>שלב 4:</a:t>
            </a:r>
            <a:r>
              <a:rPr lang="en-US" dirty="0"/>
              <a:t> </a:t>
            </a:r>
            <a:endParaRPr lang="he-IL" dirty="0"/>
          </a:p>
          <a:p>
            <a:pPr algn="r" rtl="1">
              <a:lnSpc>
                <a:spcPct val="150000"/>
              </a:lnSpc>
            </a:pPr>
            <a:r>
              <a:rPr lang="he-IL" dirty="0"/>
              <a:t>המים ממשיכים לזרום החוצה, </a:t>
            </a:r>
          </a:p>
          <a:p>
            <a:pPr algn="r" rtl="1">
              <a:lnSpc>
                <a:spcPct val="150000"/>
              </a:lnSpc>
            </a:pPr>
            <a:r>
              <a:rPr lang="he-IL" dirty="0"/>
              <a:t>החלל ממשיך להתרוקן, </a:t>
            </a:r>
          </a:p>
          <a:p>
            <a:pPr algn="r" rtl="1">
              <a:lnSpc>
                <a:spcPct val="150000"/>
              </a:lnSpc>
            </a:pPr>
            <a:r>
              <a:rPr lang="he-IL" dirty="0"/>
              <a:t>עד שהמים בחלל יורדים אל מתחת לקו </a:t>
            </a:r>
          </a:p>
          <a:p>
            <a:pPr algn="r" rtl="1">
              <a:lnSpc>
                <a:spcPct val="150000"/>
              </a:lnSpc>
            </a:pPr>
            <a:r>
              <a:rPr lang="he-IL" dirty="0"/>
              <a:t>"מפלס בתום פעימה".</a:t>
            </a:r>
          </a:p>
          <a:p>
            <a:pPr algn="r" rtl="1">
              <a:lnSpc>
                <a:spcPct val="150000"/>
              </a:lnSpc>
            </a:pPr>
            <a:r>
              <a:rPr lang="he-IL" dirty="0"/>
              <a:t>באותו רגע, בועות אוויר חודרות מן החלל המרוקן אל הסיפון והזרימה מפסיקה לגמרי.</a:t>
            </a:r>
          </a:p>
          <a:p>
            <a:pPr algn="r" rtl="1">
              <a:lnSpc>
                <a:spcPct val="150000"/>
              </a:lnSpc>
            </a:pPr>
            <a:endParaRPr lang="he-IL" dirty="0"/>
          </a:p>
          <a:p>
            <a:pPr algn="r" rtl="1">
              <a:lnSpc>
                <a:spcPct val="150000"/>
              </a:lnSpc>
            </a:pPr>
            <a:r>
              <a:rPr lang="he-IL" dirty="0"/>
              <a:t>מתחיל מחזור חדש של מילוי והתרוקנות. </a:t>
            </a:r>
          </a:p>
          <a:p>
            <a:pPr algn="r" rtl="1">
              <a:lnSpc>
                <a:spcPct val="150000"/>
              </a:lnSpc>
            </a:pPr>
            <a:endParaRPr lang="he-IL" dirty="0"/>
          </a:p>
        </p:txBody>
      </p:sp>
      <p:pic>
        <p:nvPicPr>
          <p:cNvPr id="4"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47899"/>
            <a:ext cx="4286250" cy="2143125"/>
          </a:xfrm>
          <a:prstGeom prst="rect">
            <a:avLst/>
          </a:prstGeom>
        </p:spPr>
      </p:pic>
    </p:spTree>
    <p:extLst>
      <p:ext uri="{BB962C8B-B14F-4D97-AF65-F5344CB8AC3E}">
        <p14:creationId xmlns:p14="http://schemas.microsoft.com/office/powerpoint/2010/main" val="34916469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78366" y="1936105"/>
            <a:ext cx="7128792" cy="4662815"/>
          </a:xfrm>
          <a:prstGeom prst="rect">
            <a:avLst/>
          </a:prstGeom>
          <a:noFill/>
        </p:spPr>
        <p:txBody>
          <a:bodyPr wrap="square" rtlCol="1">
            <a:spAutoFit/>
          </a:bodyPr>
          <a:lstStyle/>
          <a:p>
            <a:pPr algn="r" rtl="1">
              <a:lnSpc>
                <a:spcPct val="150000"/>
              </a:lnSpc>
            </a:pPr>
            <a:r>
              <a:rPr lang="he-IL" dirty="0"/>
              <a:t>למעיין השילוח מספר שמות, וכולם מעידים על "התנהגותו".</a:t>
            </a:r>
          </a:p>
          <a:p>
            <a:pPr algn="r" rtl="1">
              <a:lnSpc>
                <a:spcPct val="150000"/>
              </a:lnSpc>
            </a:pPr>
            <a:r>
              <a:rPr lang="he-IL" dirty="0"/>
              <a:t>בעברית כאשר אומרים לְשַלֵח [בניין פיעל], להבדיל </a:t>
            </a:r>
            <a:r>
              <a:rPr lang="he-IL" dirty="0" err="1"/>
              <a:t>מ"לִשְלוֹח</a:t>
            </a:r>
            <a:r>
              <a:rPr lang="he-IL" dirty="0"/>
              <a:t>" [בניין קל]</a:t>
            </a:r>
          </a:p>
          <a:p>
            <a:pPr algn="r" rtl="1">
              <a:lnSpc>
                <a:spcPct val="150000"/>
              </a:lnSpc>
            </a:pPr>
            <a:r>
              <a:rPr lang="he-IL" dirty="0"/>
              <a:t>הכוונה היא "לשחרר" משהו או מישהו שהיה סגור/כלוא. </a:t>
            </a:r>
          </a:p>
          <a:p>
            <a:pPr algn="r" rtl="1">
              <a:lnSpc>
                <a:spcPct val="150000"/>
              </a:lnSpc>
            </a:pPr>
            <a:r>
              <a:rPr lang="he-IL" dirty="0"/>
              <a:t>הוא נקרא "</a:t>
            </a:r>
            <a:r>
              <a:rPr lang="he-IL" b="1" dirty="0"/>
              <a:t>שילוח</a:t>
            </a:r>
            <a:r>
              <a:rPr lang="he-IL" dirty="0"/>
              <a:t>" – כיוון שהוא אוגר את מימיו, ואז "משלח" אותם בבת אחת. </a:t>
            </a:r>
          </a:p>
          <a:p>
            <a:pPr algn="r" rtl="1">
              <a:lnSpc>
                <a:spcPct val="150000"/>
              </a:lnSpc>
            </a:pPr>
            <a:endParaRPr lang="he-IL" dirty="0"/>
          </a:p>
          <a:p>
            <a:pPr algn="r" rtl="1">
              <a:lnSpc>
                <a:spcPct val="150000"/>
              </a:lnSpc>
            </a:pPr>
            <a:r>
              <a:rPr lang="he-IL" dirty="0"/>
              <a:t>הוא נקרא גם "</a:t>
            </a:r>
            <a:r>
              <a:rPr lang="he-IL" b="1" dirty="0"/>
              <a:t>גיחון</a:t>
            </a:r>
            <a:r>
              <a:rPr lang="he-IL" dirty="0"/>
              <a:t>", כי מימיו גחים כמו תינוק המגיח מבטן אמו. </a:t>
            </a:r>
          </a:p>
          <a:p>
            <a:pPr algn="r" rtl="1">
              <a:lnSpc>
                <a:spcPct val="150000"/>
              </a:lnSpc>
            </a:pPr>
            <a:r>
              <a:rPr lang="he-IL" dirty="0"/>
              <a:t>ויש אומרים, שהוא נקרא כך, מאחר שמי שרוצה לעבור </a:t>
            </a:r>
            <a:r>
              <a:rPr lang="he-IL" dirty="0" err="1"/>
              <a:t>בניקבת</a:t>
            </a:r>
            <a:r>
              <a:rPr lang="he-IL" dirty="0"/>
              <a:t> השילוח, צריך לזחול על גחון. </a:t>
            </a:r>
          </a:p>
          <a:p>
            <a:pPr algn="r" rtl="1">
              <a:lnSpc>
                <a:spcPct val="150000"/>
              </a:lnSpc>
            </a:pPr>
            <a:endParaRPr lang="he-IL" dirty="0"/>
          </a:p>
          <a:p>
            <a:pPr algn="r" rtl="1">
              <a:lnSpc>
                <a:spcPct val="150000"/>
              </a:lnSpc>
            </a:pPr>
            <a:r>
              <a:rPr lang="he-IL" dirty="0"/>
              <a:t>הערבים קוראים לו "</a:t>
            </a:r>
            <a:r>
              <a:rPr lang="he-IL" b="1" dirty="0"/>
              <a:t>ואדי אל מג'נון</a:t>
            </a:r>
            <a:r>
              <a:rPr lang="he-IL" dirty="0"/>
              <a:t>" – המעיין המשוגע. מאחר שהוא אינו זורם ברציפות כמו מעיין רגיל ונורמלי אלא בפעימות. </a:t>
            </a:r>
          </a:p>
        </p:txBody>
      </p:sp>
    </p:spTree>
    <p:extLst>
      <p:ext uri="{BB962C8B-B14F-4D97-AF65-F5344CB8AC3E}">
        <p14:creationId xmlns:p14="http://schemas.microsoft.com/office/powerpoint/2010/main" val="12325622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1"/>
          <p:cNvSpPr/>
          <p:nvPr/>
        </p:nvSpPr>
        <p:spPr>
          <a:xfrm>
            <a:off x="2065020" y="2089308"/>
            <a:ext cx="5442600" cy="2169825"/>
          </a:xfrm>
          <a:prstGeom prst="rect">
            <a:avLst/>
          </a:prstGeom>
        </p:spPr>
        <p:txBody>
          <a:bodyPr wrap="square">
            <a:spAutoFit/>
          </a:bodyPr>
          <a:lstStyle/>
          <a:p>
            <a:pPr algn="r">
              <a:lnSpc>
                <a:spcPct val="150000"/>
              </a:lnSpc>
            </a:pPr>
            <a:r>
              <a:rPr lang="he-IL" b="1" dirty="0">
                <a:solidFill>
                  <a:srgbClr val="FF0000"/>
                </a:solidFill>
              </a:rPr>
              <a:t>צינור יבוס </a:t>
            </a:r>
            <a:r>
              <a:rPr lang="he-IL" b="1" dirty="0" err="1">
                <a:solidFill>
                  <a:srgbClr val="FF0000"/>
                </a:solidFill>
              </a:rPr>
              <a:t>והניקבה</a:t>
            </a:r>
            <a:endParaRPr lang="he-IL" b="1" dirty="0">
              <a:solidFill>
                <a:srgbClr val="FF0000"/>
              </a:solidFill>
            </a:endParaRPr>
          </a:p>
          <a:p>
            <a:pPr algn="r">
              <a:lnSpc>
                <a:spcPct val="150000"/>
              </a:lnSpc>
            </a:pPr>
            <a:r>
              <a:rPr lang="he-IL" dirty="0"/>
              <a:t>לאחר שהבנו איך פועם מעיין השילוח, </a:t>
            </a:r>
          </a:p>
          <a:p>
            <a:pPr algn="r">
              <a:lnSpc>
                <a:spcPct val="150000"/>
              </a:lnSpc>
            </a:pPr>
            <a:r>
              <a:rPr lang="he-IL" dirty="0"/>
              <a:t>והבנו למה ניתנו לו כל שמותיו, </a:t>
            </a:r>
          </a:p>
          <a:p>
            <a:pPr algn="r">
              <a:lnSpc>
                <a:spcPct val="150000"/>
              </a:lnSpc>
            </a:pPr>
            <a:r>
              <a:rPr lang="he-IL" dirty="0"/>
              <a:t>נכיר פרקים מעניינים בהיסטוריה של המעיין,</a:t>
            </a:r>
          </a:p>
          <a:p>
            <a:pPr algn="r">
              <a:lnSpc>
                <a:spcPct val="150000"/>
              </a:lnSpc>
            </a:pPr>
            <a:r>
              <a:rPr lang="he-IL" dirty="0"/>
              <a:t>מימי דוד המלך ועד ימי דוד בן גוריון...</a:t>
            </a:r>
          </a:p>
        </p:txBody>
      </p:sp>
    </p:spTree>
    <p:extLst>
      <p:ext uri="{BB962C8B-B14F-4D97-AF65-F5344CB8AC3E}">
        <p14:creationId xmlns:p14="http://schemas.microsoft.com/office/powerpoint/2010/main" val="37790991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1"/>
          <p:cNvSpPr/>
          <p:nvPr/>
        </p:nvSpPr>
        <p:spPr>
          <a:xfrm>
            <a:off x="251520" y="1988096"/>
            <a:ext cx="8190656" cy="4708981"/>
          </a:xfrm>
          <a:prstGeom prst="rect">
            <a:avLst/>
          </a:prstGeom>
        </p:spPr>
        <p:txBody>
          <a:bodyPr wrap="square">
            <a:spAutoFit/>
          </a:bodyPr>
          <a:lstStyle/>
          <a:p>
            <a:pPr algn="r" rtl="1">
              <a:lnSpc>
                <a:spcPct val="150000"/>
              </a:lnSpc>
            </a:pPr>
            <a:r>
              <a:rPr lang="he-IL" sz="2000" b="1" u="sng" dirty="0">
                <a:solidFill>
                  <a:srgbClr val="FF0000"/>
                </a:solidFill>
              </a:rPr>
              <a:t>צינור יבוס</a:t>
            </a:r>
            <a:endParaRPr lang="en-US" sz="2000" b="1" dirty="0">
              <a:solidFill>
                <a:srgbClr val="FF0000"/>
              </a:solidFill>
            </a:endParaRPr>
          </a:p>
          <a:p>
            <a:pPr algn="r" rtl="1">
              <a:lnSpc>
                <a:spcPct val="150000"/>
              </a:lnSpc>
            </a:pPr>
            <a:r>
              <a:rPr lang="he-IL" dirty="0"/>
              <a:t>כשנכנסו ישראל לארץ בימות יהושע, הם כבשו את רובה. </a:t>
            </a:r>
            <a:endParaRPr lang="en-US" dirty="0"/>
          </a:p>
          <a:p>
            <a:pPr algn="r" rtl="1">
              <a:lnSpc>
                <a:spcPct val="150000"/>
              </a:lnSpc>
            </a:pPr>
            <a:r>
              <a:rPr lang="he-IL" dirty="0"/>
              <a:t>ירושלים, או כפי שהיא נקראה אז "עיר יבוס" לא נכבשה. היא נותרה מובלעת נוכרית. </a:t>
            </a:r>
          </a:p>
          <a:p>
            <a:pPr algn="r" rtl="1">
              <a:lnSpc>
                <a:spcPct val="150000"/>
              </a:lnSpc>
            </a:pPr>
            <a:r>
              <a:rPr lang="he-IL" dirty="0" err="1"/>
              <a:t>היבוסים</a:t>
            </a:r>
            <a:r>
              <a:rPr lang="he-IL" dirty="0"/>
              <a:t> חששו מאד מפני הישראלים, שכבשו את כל הארץ שסביבם. על כן ביצרו את העיר. הם בנו חומה איתנה סביב עיר יבוס. </a:t>
            </a:r>
          </a:p>
          <a:p>
            <a:pPr algn="r" rtl="1">
              <a:lnSpc>
                <a:spcPct val="150000"/>
              </a:lnSpc>
            </a:pPr>
            <a:r>
              <a:rPr lang="he-IL" dirty="0"/>
              <a:t>		ליתר ביטחון, הם העמידו על החומה 2 פסלים בעלי מומים: האחד בדמות עיוור, 		והשני בדמות פיסח (איש צולע). </a:t>
            </a:r>
          </a:p>
          <a:p>
            <a:pPr algn="r" rtl="1">
              <a:lnSpc>
                <a:spcPct val="150000"/>
              </a:lnSpc>
            </a:pPr>
            <a:r>
              <a:rPr lang="he-IL" dirty="0"/>
              <a:t>		העיוור היה חיקוי ליצחק אבינו, עליו נאמר "ויהי כי זקן יצחק, ותכהינה עיניו מראות" 		(בראשית, כ"ז, 1). הפיסח היה חיקוי ליעקב אבינו, עליו נאמר "והוא צולע על ירכו" 		(בראשית, ל"ב, 32).</a:t>
            </a:r>
          </a:p>
          <a:p>
            <a:pPr algn="r" rtl="1">
              <a:lnSpc>
                <a:spcPct val="150000"/>
              </a:lnSpc>
            </a:pPr>
            <a:r>
              <a:rPr lang="he-IL" dirty="0"/>
              <a:t>		למה הם עשו זאת???  </a:t>
            </a:r>
            <a:endParaRPr lang="en-US" dirty="0"/>
          </a:p>
        </p:txBody>
      </p:sp>
    </p:spTree>
    <p:extLst>
      <p:ext uri="{BB962C8B-B14F-4D97-AF65-F5344CB8AC3E}">
        <p14:creationId xmlns:p14="http://schemas.microsoft.com/office/powerpoint/2010/main" val="41222498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1"/>
          <p:cNvSpPr/>
          <p:nvPr/>
        </p:nvSpPr>
        <p:spPr>
          <a:xfrm>
            <a:off x="899160" y="1820317"/>
            <a:ext cx="6766560" cy="4247317"/>
          </a:xfrm>
          <a:prstGeom prst="rect">
            <a:avLst/>
          </a:prstGeom>
        </p:spPr>
        <p:txBody>
          <a:bodyPr wrap="square">
            <a:spAutoFit/>
          </a:bodyPr>
          <a:lstStyle/>
          <a:p>
            <a:pPr algn="r" rtl="1">
              <a:lnSpc>
                <a:spcPct val="150000"/>
              </a:lnSpc>
            </a:pPr>
            <a:r>
              <a:rPr lang="he-IL" dirty="0" err="1"/>
              <a:t>היבוסים</a:t>
            </a:r>
            <a:r>
              <a:rPr lang="he-IL" dirty="0"/>
              <a:t> הציבו את הפסלים הללו כ"תעודת ביטוח". </a:t>
            </a:r>
          </a:p>
          <a:p>
            <a:pPr algn="r" rtl="1">
              <a:lnSpc>
                <a:spcPct val="150000"/>
              </a:lnSpc>
            </a:pPr>
            <a:r>
              <a:rPr lang="he-IL" dirty="0"/>
              <a:t>הם בקשו להעביר לישראלים מסר: אתם מנועים מלפגוע בנו! </a:t>
            </a:r>
          </a:p>
          <a:p>
            <a:pPr algn="r" rtl="1">
              <a:lnSpc>
                <a:spcPct val="150000"/>
              </a:lnSpc>
            </a:pPr>
            <a:r>
              <a:rPr lang="he-IL" dirty="0"/>
              <a:t>מדוע?</a:t>
            </a:r>
          </a:p>
          <a:p>
            <a:pPr algn="r" rtl="1">
              <a:lnSpc>
                <a:spcPct val="150000"/>
              </a:lnSpc>
            </a:pPr>
            <a:r>
              <a:rPr lang="he-IL" dirty="0">
                <a:solidFill>
                  <a:prstClr val="black"/>
                </a:solidFill>
              </a:rPr>
              <a:t>סבא רבא </a:t>
            </a:r>
            <a:r>
              <a:rPr lang="he-IL" dirty="0" err="1">
                <a:solidFill>
                  <a:prstClr val="black"/>
                </a:solidFill>
              </a:rPr>
              <a:t>רבא</a:t>
            </a:r>
            <a:r>
              <a:rPr lang="he-IL" dirty="0">
                <a:solidFill>
                  <a:prstClr val="black"/>
                </a:solidFill>
              </a:rPr>
              <a:t> </a:t>
            </a:r>
            <a:r>
              <a:rPr lang="he-IL" dirty="0" err="1">
                <a:solidFill>
                  <a:prstClr val="black"/>
                </a:solidFill>
              </a:rPr>
              <a:t>רבא</a:t>
            </a:r>
            <a:r>
              <a:rPr lang="he-IL" dirty="0">
                <a:solidFill>
                  <a:prstClr val="black"/>
                </a:solidFill>
              </a:rPr>
              <a:t> שלנו – אברהם, וסבא רבא של </a:t>
            </a:r>
            <a:r>
              <a:rPr lang="he-IL" dirty="0" err="1">
                <a:solidFill>
                  <a:prstClr val="black"/>
                </a:solidFill>
              </a:rPr>
              <a:t>היבוסים</a:t>
            </a:r>
            <a:r>
              <a:rPr lang="he-IL" dirty="0">
                <a:solidFill>
                  <a:prstClr val="black"/>
                </a:solidFill>
              </a:rPr>
              <a:t> - אבימלך, כרתו ברית מאות שנים לפני כן, כפי שמסופר בספר בראשית, פרק כ"א, 23: "ועתה השבעה לי באלוקים הנה, אם </a:t>
            </a:r>
            <a:r>
              <a:rPr lang="he-IL" dirty="0" err="1">
                <a:solidFill>
                  <a:prstClr val="black"/>
                </a:solidFill>
              </a:rPr>
              <a:t>תשקור</a:t>
            </a:r>
            <a:r>
              <a:rPr lang="he-IL" dirty="0">
                <a:solidFill>
                  <a:prstClr val="black"/>
                </a:solidFill>
              </a:rPr>
              <a:t> לי, ולניני, ולנכדי, כחסד אשר עשיתי עמך תעשה עמדי". </a:t>
            </a:r>
          </a:p>
          <a:p>
            <a:pPr lvl="0" algn="r" rtl="1">
              <a:lnSpc>
                <a:spcPct val="150000"/>
              </a:lnSpc>
            </a:pPr>
            <a:r>
              <a:rPr lang="he-IL" dirty="0" err="1">
                <a:solidFill>
                  <a:prstClr val="black"/>
                </a:solidFill>
              </a:rPr>
              <a:t>כשהיבוסים</a:t>
            </a:r>
            <a:r>
              <a:rPr lang="he-IL" dirty="0">
                <a:solidFill>
                  <a:prstClr val="black"/>
                </a:solidFill>
              </a:rPr>
              <a:t> המפוחדים העמידו את הפסלים על החומה, הם אמרו כביכול לישראלים: השבועה העתיקה כובלת אתכם! אינכם רשאים לגעת בנו לרעה!</a:t>
            </a:r>
            <a:endParaRPr lang="he-IL" dirty="0"/>
          </a:p>
          <a:p>
            <a:pPr algn="r" rtl="1">
              <a:lnSpc>
                <a:spcPct val="150000"/>
              </a:lnSpc>
            </a:pPr>
            <a:endParaRPr lang="he-IL" dirty="0"/>
          </a:p>
        </p:txBody>
      </p:sp>
    </p:spTree>
    <p:extLst>
      <p:ext uri="{BB962C8B-B14F-4D97-AF65-F5344CB8AC3E}">
        <p14:creationId xmlns:p14="http://schemas.microsoft.com/office/powerpoint/2010/main" val="15621318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1"/>
          <p:cNvSpPr/>
          <p:nvPr/>
        </p:nvSpPr>
        <p:spPr>
          <a:xfrm>
            <a:off x="411480" y="1798395"/>
            <a:ext cx="7660020" cy="5078313"/>
          </a:xfrm>
          <a:prstGeom prst="rect">
            <a:avLst/>
          </a:prstGeom>
        </p:spPr>
        <p:txBody>
          <a:bodyPr wrap="square">
            <a:spAutoFit/>
          </a:bodyPr>
          <a:lstStyle/>
          <a:p>
            <a:pPr algn="r" rtl="1">
              <a:lnSpc>
                <a:spcPct val="150000"/>
              </a:lnSpc>
            </a:pPr>
            <a:r>
              <a:rPr lang="he-IL" dirty="0"/>
              <a:t>ואכן, עם ישראל נמנע מלפגוע </a:t>
            </a:r>
            <a:r>
              <a:rPr lang="he-IL" dirty="0" err="1"/>
              <a:t>ביבוסים</a:t>
            </a:r>
            <a:r>
              <a:rPr lang="he-IL" dirty="0"/>
              <a:t>.</a:t>
            </a:r>
            <a:endParaRPr lang="en-US" dirty="0"/>
          </a:p>
          <a:p>
            <a:pPr algn="r" rtl="1">
              <a:lnSpc>
                <a:spcPct val="150000"/>
              </a:lnSpc>
            </a:pPr>
            <a:r>
              <a:rPr lang="he-IL" dirty="0"/>
              <a:t>אבל, דוד המלך החליט, שמאחר שחלפו כבר למעלה מ-800 שנה מאז השבועה שנשבע אברהם לאבימלך, חלה על השבועה "התיישנות", והוא אינו </a:t>
            </a:r>
            <a:r>
              <a:rPr lang="he-IL" dirty="0" err="1"/>
              <a:t>מחוייב</a:t>
            </a:r>
            <a:r>
              <a:rPr lang="he-IL" dirty="0"/>
              <a:t> לה עוד.</a:t>
            </a:r>
          </a:p>
          <a:p>
            <a:pPr algn="r" rtl="1">
              <a:lnSpc>
                <a:spcPct val="150000"/>
              </a:lnSpc>
            </a:pPr>
            <a:r>
              <a:rPr lang="he-IL" dirty="0"/>
              <a:t>יתירה מזאת, הציניות של </a:t>
            </a:r>
            <a:r>
              <a:rPr lang="he-IL" dirty="0" err="1"/>
              <a:t>היבוסים</a:t>
            </a:r>
            <a:r>
              <a:rPr lang="he-IL" dirty="0"/>
              <a:t> שהציבו פסלים פוגעניים על החומה קוממה את דוד.</a:t>
            </a:r>
            <a:endParaRPr lang="en-US" dirty="0"/>
          </a:p>
          <a:p>
            <a:pPr algn="r" rtl="1">
              <a:lnSpc>
                <a:spcPct val="150000"/>
              </a:lnSpc>
            </a:pPr>
            <a:r>
              <a:rPr lang="he-IL" dirty="0"/>
              <a:t>דוד החליט לכבוש את "עיר יבוס", </a:t>
            </a:r>
            <a:r>
              <a:rPr lang="he-IL" dirty="0" err="1"/>
              <a:t>ולהופכה</a:t>
            </a:r>
            <a:r>
              <a:rPr lang="he-IL" dirty="0"/>
              <a:t> ל"עיר דוד". </a:t>
            </a:r>
          </a:p>
          <a:p>
            <a:pPr algn="r" rtl="1">
              <a:lnSpc>
                <a:spcPct val="150000"/>
              </a:lnSpc>
            </a:pPr>
            <a:r>
              <a:rPr lang="he-IL" dirty="0"/>
              <a:t>אבל עמדה בפניו בעיה:  איך לחדור אל העיר מבעד לחומה הבצורה?</a:t>
            </a:r>
            <a:endParaRPr lang="en-US" dirty="0"/>
          </a:p>
          <a:p>
            <a:pPr algn="r" rtl="1">
              <a:lnSpc>
                <a:spcPct val="150000"/>
              </a:lnSpc>
            </a:pPr>
            <a:r>
              <a:rPr lang="he-IL" dirty="0"/>
              <a:t>	דוד פונה ללוחמיו ואומר: "כל מכה יבוסי ויגע בצינור". </a:t>
            </a:r>
          </a:p>
          <a:p>
            <a:pPr algn="r" rtl="1">
              <a:lnSpc>
                <a:spcPct val="150000"/>
              </a:lnSpc>
            </a:pPr>
            <a:r>
              <a:rPr lang="he-IL" dirty="0"/>
              <a:t>ש	פרושו: אני זקוק לוחם בעל יוזמה. ברור לי </a:t>
            </a:r>
            <a:r>
              <a:rPr lang="he-IL" dirty="0" err="1"/>
              <a:t>שהיבוסים</a:t>
            </a:r>
            <a:r>
              <a:rPr lang="he-IL" dirty="0"/>
              <a:t> מובילים את מי השילוח אל 	תוך עיר יבוס בצינור נסתר. אחרת, הם לא היו יכולים להתקיים. </a:t>
            </a:r>
          </a:p>
          <a:p>
            <a:pPr algn="r" rtl="1">
              <a:lnSpc>
                <a:spcPct val="150000"/>
              </a:lnSpc>
            </a:pPr>
            <a:r>
              <a:rPr lang="he-IL" dirty="0"/>
              <a:t>	אני זקוק לחייל אמיץ, </a:t>
            </a:r>
            <a:r>
              <a:rPr lang="he-IL" dirty="0" err="1"/>
              <a:t>שייאתר</a:t>
            </a:r>
            <a:r>
              <a:rPr lang="he-IL" dirty="0"/>
              <a:t> את פתח הצינור באזור מעיין השילוח, </a:t>
            </a:r>
          </a:p>
          <a:p>
            <a:pPr algn="r" rtl="1">
              <a:lnSpc>
                <a:spcPct val="150000"/>
              </a:lnSpc>
            </a:pPr>
            <a:r>
              <a:rPr lang="he-IL" dirty="0"/>
              <a:t>       יסתנן דרכו אל תוך העיר, ויפתיע את </a:t>
            </a:r>
            <a:r>
              <a:rPr lang="he-IL" dirty="0" err="1"/>
              <a:t>היבוסים</a:t>
            </a:r>
            <a:r>
              <a:rPr lang="he-IL" dirty="0"/>
              <a:t>.</a:t>
            </a:r>
            <a:endParaRPr lang="en-US" dirty="0"/>
          </a:p>
          <a:p>
            <a:pPr algn="r" rtl="1">
              <a:lnSpc>
                <a:spcPct val="150000"/>
              </a:lnSpc>
            </a:pPr>
            <a:r>
              <a:rPr lang="he-IL" dirty="0"/>
              <a:t> </a:t>
            </a:r>
            <a:endParaRPr lang="en-US" dirty="0"/>
          </a:p>
        </p:txBody>
      </p:sp>
    </p:spTree>
    <p:extLst>
      <p:ext uri="{BB962C8B-B14F-4D97-AF65-F5344CB8AC3E}">
        <p14:creationId xmlns:p14="http://schemas.microsoft.com/office/powerpoint/2010/main" val="40935570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1"/>
          <p:cNvSpPr/>
          <p:nvPr/>
        </p:nvSpPr>
        <p:spPr>
          <a:xfrm>
            <a:off x="-271596" y="1823085"/>
            <a:ext cx="7992888" cy="3831818"/>
          </a:xfrm>
          <a:prstGeom prst="rect">
            <a:avLst/>
          </a:prstGeom>
        </p:spPr>
        <p:txBody>
          <a:bodyPr wrap="square">
            <a:spAutoFit/>
          </a:bodyPr>
          <a:lstStyle/>
          <a:p>
            <a:pPr algn="r" rtl="1">
              <a:lnSpc>
                <a:spcPct val="150000"/>
              </a:lnSpc>
            </a:pPr>
            <a:r>
              <a:rPr lang="he-IL" dirty="0"/>
              <a:t>בספר דברי הימים א', פרק י"א, 6 הסיפור מסופר שנית. </a:t>
            </a:r>
          </a:p>
          <a:p>
            <a:pPr algn="r" rtl="1">
              <a:lnSpc>
                <a:spcPct val="150000"/>
              </a:lnSpc>
            </a:pPr>
            <a:r>
              <a:rPr lang="he-IL" dirty="0"/>
              <a:t>הפעם, מפורט הפרס שהבטיח  דוד ללוחמים:</a:t>
            </a:r>
            <a:r>
              <a:rPr lang="en-US" dirty="0"/>
              <a:t> </a:t>
            </a:r>
            <a:r>
              <a:rPr lang="he-IL" dirty="0"/>
              <a:t>"כל מכה יבוסי יהי לראש ולשר", </a:t>
            </a:r>
          </a:p>
          <a:p>
            <a:pPr algn="r" rtl="1">
              <a:lnSpc>
                <a:spcPct val="150000"/>
              </a:lnSpc>
            </a:pPr>
            <a:r>
              <a:rPr lang="he-IL" dirty="0"/>
              <a:t>שפירושו: הלוחם האמיץ שיעמוד במשימה, יקודם ויהיה לראש הצבא. </a:t>
            </a:r>
          </a:p>
          <a:p>
            <a:pPr algn="r" rtl="1">
              <a:lnSpc>
                <a:spcPct val="150000"/>
              </a:lnSpc>
            </a:pPr>
            <a:r>
              <a:rPr lang="he-IL" dirty="0"/>
              <a:t>בהמשך נאמר: "ויעל יואב בן צרויה, ויהי לראש". </a:t>
            </a:r>
          </a:p>
          <a:p>
            <a:pPr algn="r" rtl="1">
              <a:lnSpc>
                <a:spcPct val="150000"/>
              </a:lnSpc>
            </a:pPr>
            <a:r>
              <a:rPr lang="he-IL" dirty="0"/>
              <a:t>שפירושו: יואב האמיץ, הוא זה שביצע את המשימה, מונה לתפקיד הרמטכ"ל, </a:t>
            </a:r>
          </a:p>
          <a:p>
            <a:pPr algn="r" rtl="1">
              <a:lnSpc>
                <a:spcPct val="150000"/>
              </a:lnSpc>
            </a:pPr>
            <a:r>
              <a:rPr lang="he-IL" dirty="0"/>
              <a:t>ושימש בתפקיד זה עד מותו של דוד. </a:t>
            </a:r>
            <a:endParaRPr lang="en-US" dirty="0"/>
          </a:p>
          <a:p>
            <a:pPr algn="r" rtl="1">
              <a:lnSpc>
                <a:spcPct val="150000"/>
              </a:lnSpc>
            </a:pPr>
            <a:r>
              <a:rPr lang="he-IL" dirty="0"/>
              <a:t>צינור יבוס, עליו היה ידוע מן הכתובים, נחשף לפני 150 שנה על ידי ארכיאולוג בריטי –</a:t>
            </a:r>
            <a:r>
              <a:rPr lang="he-IL" dirty="0" err="1"/>
              <a:t>צ'ארלס</a:t>
            </a:r>
            <a:r>
              <a:rPr lang="he-IL" dirty="0"/>
              <a:t> וורן. וורן חשף את הצינור, ואף ניקה חלק ממנו. </a:t>
            </a:r>
          </a:p>
          <a:p>
            <a:pPr algn="r" rtl="1">
              <a:lnSpc>
                <a:spcPct val="150000"/>
              </a:lnSpc>
            </a:pPr>
            <a:r>
              <a:rPr lang="he-IL" dirty="0"/>
              <a:t>הפיר שיורד אל צינור יבוס קרא על שמו – "פיר וורן". </a:t>
            </a:r>
            <a:endParaRPr lang="en-US" dirty="0"/>
          </a:p>
        </p:txBody>
      </p:sp>
    </p:spTree>
    <p:extLst>
      <p:ext uri="{BB962C8B-B14F-4D97-AF65-F5344CB8AC3E}">
        <p14:creationId xmlns:p14="http://schemas.microsoft.com/office/powerpoint/2010/main" val="13243151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1"/>
          <p:cNvSpPr/>
          <p:nvPr/>
        </p:nvSpPr>
        <p:spPr>
          <a:xfrm>
            <a:off x="383332" y="1908465"/>
            <a:ext cx="7308304" cy="3483005"/>
          </a:xfrm>
          <a:prstGeom prst="rect">
            <a:avLst/>
          </a:prstGeom>
        </p:spPr>
        <p:txBody>
          <a:bodyPr wrap="square">
            <a:spAutoFit/>
          </a:bodyPr>
          <a:lstStyle/>
          <a:p>
            <a:pPr algn="r" rtl="1">
              <a:lnSpc>
                <a:spcPct val="115000"/>
              </a:lnSpc>
              <a:spcAft>
                <a:spcPts val="1000"/>
              </a:spcAft>
            </a:pPr>
            <a:r>
              <a:rPr lang="he-IL" sz="2000" b="1" dirty="0">
                <a:solidFill>
                  <a:srgbClr val="FF0000"/>
                </a:solidFill>
                <a:latin typeface="Calibri"/>
                <a:ea typeface="Calibri"/>
                <a:cs typeface="Arial"/>
              </a:rPr>
              <a:t>ניקבת חזקיהו</a:t>
            </a:r>
            <a:endParaRPr lang="en-US" sz="2000" b="1" dirty="0">
              <a:solidFill>
                <a:srgbClr val="FF0000"/>
              </a:solidFill>
              <a:latin typeface="Calibri"/>
              <a:ea typeface="Calibri"/>
              <a:cs typeface="Arial"/>
            </a:endParaRPr>
          </a:p>
          <a:p>
            <a:pPr algn="r" rtl="1">
              <a:lnSpc>
                <a:spcPct val="150000"/>
              </a:lnSpc>
            </a:pPr>
            <a:r>
              <a:rPr lang="he-IL" dirty="0"/>
              <a:t>מאות שנים אחרי דוד, מלך בירושלים המלך חזקיהו. בימיו יצא סנחריב מלך אשור למסע כיבוש אדיר. הוא כבש חלקים גדולים מיהודה. אחרי שסנחריב השלים לכבוש את סביבות ירושלים, הוא עלה על ירושלים וצר עליה ישעיה הנביא מתאר את המצב האומלל, במילים מצמררות: "ונותרה בת ציון כסוכה בכרם, כמלונה במקשה, כעיר נצורה" [ ישעיהו א', 8].</a:t>
            </a:r>
            <a:endParaRPr lang="en-US" dirty="0"/>
          </a:p>
          <a:p>
            <a:pPr algn="r" rtl="1">
              <a:lnSpc>
                <a:spcPct val="150000"/>
              </a:lnSpc>
            </a:pPr>
            <a:endParaRPr lang="en-US" dirty="0"/>
          </a:p>
          <a:p>
            <a:pPr algn="r" rtl="1">
              <a:lnSpc>
                <a:spcPct val="150000"/>
              </a:lnSpc>
            </a:pPr>
            <a:r>
              <a:rPr lang="he-IL" dirty="0"/>
              <a:t> </a:t>
            </a:r>
            <a:endParaRPr lang="en-US" dirty="0"/>
          </a:p>
        </p:txBody>
      </p:sp>
    </p:spTree>
    <p:extLst>
      <p:ext uri="{BB962C8B-B14F-4D97-AF65-F5344CB8AC3E}">
        <p14:creationId xmlns:p14="http://schemas.microsoft.com/office/powerpoint/2010/main" val="1476065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1"/>
          <p:cNvSpPr/>
          <p:nvPr/>
        </p:nvSpPr>
        <p:spPr>
          <a:xfrm>
            <a:off x="1866900" y="2094220"/>
            <a:ext cx="5593080" cy="3416320"/>
          </a:xfrm>
          <a:prstGeom prst="rect">
            <a:avLst/>
          </a:prstGeom>
        </p:spPr>
        <p:txBody>
          <a:bodyPr wrap="square">
            <a:spAutoFit/>
          </a:bodyPr>
          <a:lstStyle/>
          <a:p>
            <a:pPr algn="r" rtl="1">
              <a:lnSpc>
                <a:spcPct val="150000"/>
              </a:lnSpc>
            </a:pPr>
            <a:r>
              <a:rPr lang="he-IL" dirty="0"/>
              <a:t>חזקיה המלך רצה להשיג שני דברים:</a:t>
            </a:r>
          </a:p>
          <a:p>
            <a:pPr algn="r" rtl="1">
              <a:lnSpc>
                <a:spcPct val="150000"/>
              </a:lnSpc>
            </a:pPr>
            <a:r>
              <a:rPr lang="he-IL" dirty="0"/>
              <a:t>א. למנוע מצבאו של סנחריב אספקה של מים. הוא רצה לעצור את שפך השילוח, ולמנוע זרימה של מי המעיין אל נחל </a:t>
            </a:r>
            <a:r>
              <a:rPr lang="he-IL" dirty="0" err="1"/>
              <a:t>קדרון</a:t>
            </a:r>
            <a:r>
              <a:rPr lang="he-IL" dirty="0"/>
              <a:t> – שם יוכל צבאו של סנחריב לשתות את המים. לשם כך הוא סתם את מוצא הנחל. </a:t>
            </a:r>
          </a:p>
          <a:p>
            <a:pPr algn="r" rtl="1">
              <a:lnSpc>
                <a:spcPct val="150000"/>
              </a:lnSpc>
            </a:pPr>
            <a:endParaRPr lang="he-IL" dirty="0"/>
          </a:p>
          <a:p>
            <a:pPr algn="r" rtl="1">
              <a:lnSpc>
                <a:spcPct val="150000"/>
              </a:lnSpc>
            </a:pPr>
            <a:r>
              <a:rPr lang="he-IL" dirty="0"/>
              <a:t>ב. חזקיה ביקש לתעל את המים היקרים אל תוך עיר דוד ולספק מים לתושבים הנצורים.</a:t>
            </a:r>
          </a:p>
        </p:txBody>
      </p:sp>
    </p:spTree>
    <p:extLst>
      <p:ext uri="{BB962C8B-B14F-4D97-AF65-F5344CB8AC3E}">
        <p14:creationId xmlns:p14="http://schemas.microsoft.com/office/powerpoint/2010/main" val="38435251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1"/>
          <p:cNvSpPr/>
          <p:nvPr/>
        </p:nvSpPr>
        <p:spPr>
          <a:xfrm>
            <a:off x="0" y="1855540"/>
            <a:ext cx="7560840" cy="3831818"/>
          </a:xfrm>
          <a:prstGeom prst="rect">
            <a:avLst/>
          </a:prstGeom>
        </p:spPr>
        <p:txBody>
          <a:bodyPr wrap="square">
            <a:spAutoFit/>
          </a:bodyPr>
          <a:lstStyle/>
          <a:p>
            <a:pPr algn="r" rtl="1">
              <a:lnSpc>
                <a:spcPct val="150000"/>
              </a:lnSpc>
            </a:pPr>
            <a:r>
              <a:rPr lang="he-IL" dirty="0"/>
              <a:t>במבצע אדיר, חצב חזקיה את "ניקבת השילוח", שנועדה להוביל את </a:t>
            </a:r>
          </a:p>
          <a:p>
            <a:pPr algn="r" rtl="1">
              <a:lnSpc>
                <a:spcPct val="150000"/>
              </a:lnSpc>
            </a:pPr>
            <a:r>
              <a:rPr lang="he-IL" dirty="0"/>
              <a:t>מי השילוח אל תוך העיר. </a:t>
            </a:r>
          </a:p>
          <a:p>
            <a:pPr algn="r" rtl="1">
              <a:lnSpc>
                <a:spcPct val="150000"/>
              </a:lnSpc>
            </a:pPr>
            <a:r>
              <a:rPr lang="he-IL" dirty="0"/>
              <a:t>בגלל לחץ זמן, חזקיה הפעיל שתי קבוצות חוצבים שחצבו זו מול זו, </a:t>
            </a:r>
          </a:p>
          <a:p>
            <a:pPr algn="r" rtl="1">
              <a:lnSpc>
                <a:spcPct val="150000"/>
              </a:lnSpc>
            </a:pPr>
            <a:r>
              <a:rPr lang="he-IL" dirty="0"/>
              <a:t>בעומק של 100 אמות מתחת לפני הקרקע (כ-60 מטרים). </a:t>
            </a:r>
          </a:p>
          <a:p>
            <a:pPr algn="r" rtl="1">
              <a:lnSpc>
                <a:spcPct val="150000"/>
              </a:lnSpc>
            </a:pPr>
            <a:r>
              <a:rPr lang="he-IL" dirty="0"/>
              <a:t>נראה שהחוצבים היו מקצוענים, שעבדו בכישרון רב. </a:t>
            </a:r>
          </a:p>
          <a:p>
            <a:pPr algn="r" rtl="1">
              <a:lnSpc>
                <a:spcPct val="150000"/>
              </a:lnSpc>
            </a:pPr>
            <a:r>
              <a:rPr lang="he-IL" dirty="0"/>
              <a:t>בחפירות באתר נמצא לוח אבן שבו מתואר הרגע הדרמטי, </a:t>
            </a:r>
          </a:p>
          <a:p>
            <a:pPr algn="r" rtl="1">
              <a:lnSpc>
                <a:spcPct val="150000"/>
              </a:lnSpc>
            </a:pPr>
            <a:r>
              <a:rPr lang="he-IL" dirty="0"/>
              <a:t>שבו החוצבים מתקרבים זה אל זה, וכל צד כבר שומע את הלמות הגרזנים </a:t>
            </a:r>
          </a:p>
          <a:p>
            <a:pPr algn="r" rtl="1">
              <a:lnSpc>
                <a:spcPct val="150000"/>
              </a:lnSpc>
            </a:pPr>
            <a:r>
              <a:rPr lang="he-IL" dirty="0"/>
              <a:t>שמעבר לקיר הדק שעוד נותר. </a:t>
            </a:r>
          </a:p>
          <a:p>
            <a:pPr algn="r" rtl="1">
              <a:lnSpc>
                <a:spcPct val="150000"/>
              </a:lnSpc>
            </a:pPr>
            <a:r>
              <a:rPr lang="he-IL" dirty="0"/>
              <a:t> </a:t>
            </a:r>
            <a:endParaRPr lang="en-US" dirty="0"/>
          </a:p>
        </p:txBody>
      </p:sp>
    </p:spTree>
    <p:extLst>
      <p:ext uri="{BB962C8B-B14F-4D97-AF65-F5344CB8AC3E}">
        <p14:creationId xmlns:p14="http://schemas.microsoft.com/office/powerpoint/2010/main" val="968183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1"/>
          <p:cNvSpPr/>
          <p:nvPr/>
        </p:nvSpPr>
        <p:spPr>
          <a:xfrm>
            <a:off x="807720" y="1970192"/>
            <a:ext cx="7508696" cy="3416320"/>
          </a:xfrm>
          <a:prstGeom prst="rect">
            <a:avLst/>
          </a:prstGeom>
        </p:spPr>
        <p:txBody>
          <a:bodyPr wrap="square">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800" b="1" i="0" u="none" strike="noStrike" kern="0" cap="none" spc="0" normalizeH="0" baseline="0" noProof="0" dirty="0">
                <a:ln>
                  <a:noFill/>
                </a:ln>
                <a:solidFill>
                  <a:srgbClr val="FF0000"/>
                </a:solidFill>
                <a:effectLst/>
                <a:uLnTx/>
                <a:uFillTx/>
              </a:rPr>
              <a:t>למה מנסכים מים דווקא בחג הסוכות?</a:t>
            </a:r>
            <a:endParaRPr kumimoji="0" lang="en-US" sz="1800" b="1" i="0" u="none" strike="noStrike" kern="0" cap="none" spc="0" normalizeH="0" baseline="0" noProof="0" dirty="0">
              <a:ln>
                <a:noFill/>
              </a:ln>
              <a:solidFill>
                <a:srgbClr val="FF0000"/>
              </a:solidFill>
              <a:effectLst/>
              <a:uLnTx/>
              <a:uFillTx/>
            </a:endParaRP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800" b="0" i="0" u="none" strike="noStrike" kern="0" cap="none" spc="0" normalizeH="0" baseline="0" noProof="0" dirty="0">
                <a:ln>
                  <a:noFill/>
                </a:ln>
                <a:solidFill>
                  <a:sysClr val="windowText" lastClr="000000"/>
                </a:solidFill>
                <a:effectLst/>
                <a:uLnTx/>
                <a:uFillTx/>
              </a:rPr>
              <a:t>המים הם מעין "קרבן העונה".</a:t>
            </a:r>
            <a:endParaRPr kumimoji="0" lang="en-US" sz="1800" b="0" i="0" u="none" strike="noStrike" kern="0" cap="none" spc="0" normalizeH="0" baseline="0" noProof="0" dirty="0">
              <a:ln>
                <a:noFill/>
              </a:ln>
              <a:solidFill>
                <a:sysClr val="windowText" lastClr="000000"/>
              </a:solidFill>
              <a:effectLst/>
              <a:uLnTx/>
              <a:uFillTx/>
            </a:endParaRP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800" b="0" i="0" u="none" strike="noStrike" kern="0" cap="none" spc="0" normalizeH="0" baseline="0" noProof="0" dirty="0">
                <a:ln>
                  <a:noFill/>
                </a:ln>
                <a:solidFill>
                  <a:sysClr val="windowText" lastClr="000000"/>
                </a:solidFill>
                <a:effectLst/>
                <a:uLnTx/>
                <a:uFillTx/>
              </a:rPr>
              <a:t>מים הם מצרך חיוני. בלי מים אין חיים! לכן, הקב"ה ברחמיו, זימן לנו אותם בשפע. חפור ותמצא! אתה אפילו לא צריך לשפר אותם – לא צריך לאפות אותם, לא צריך לבשל אותם – קח ושתה! זמינים!</a:t>
            </a:r>
            <a:endParaRPr kumimoji="0" lang="en-US" sz="1800" b="0" i="0" u="none" strike="noStrike" kern="0" cap="none" spc="0" normalizeH="0" baseline="0" noProof="0" dirty="0">
              <a:ln>
                <a:noFill/>
              </a:ln>
              <a:solidFill>
                <a:sysClr val="windowText" lastClr="000000"/>
              </a:solidFill>
              <a:effectLst/>
              <a:uLnTx/>
              <a:uFillTx/>
            </a:endParaRP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800" b="0" i="0" u="none" strike="noStrike" kern="0" cap="none" spc="0" normalizeH="0" baseline="0" noProof="0" dirty="0">
                <a:ln>
                  <a:noFill/>
                </a:ln>
                <a:solidFill>
                  <a:sysClr val="windowText" lastClr="000000"/>
                </a:solidFill>
                <a:effectLst/>
                <a:uLnTx/>
                <a:uFillTx/>
              </a:rPr>
              <a:t>	אבל – מצב זה מסוכן מעט. כיוון שהמים זמינים וטבעיים, אנחנו עלולים 	לשכוח להודות לקב"ה שנתן לנו אותם בשפע. התרגלנו אליהם. נדמה לנו 	שהם "באים מעצמם".</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608568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5507" y="2048924"/>
            <a:ext cx="2546246" cy="1234929"/>
          </a:xfrm>
          <a:prstGeom prst="rect">
            <a:avLst/>
          </a:prstGeom>
        </p:spPr>
      </p:pic>
      <p:pic>
        <p:nvPicPr>
          <p:cNvPr id="3" name="תמונה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440" y="3473364"/>
            <a:ext cx="7330380" cy="1513596"/>
          </a:xfrm>
          <a:prstGeom prst="rect">
            <a:avLst/>
          </a:prstGeom>
        </p:spPr>
      </p:pic>
    </p:spTree>
    <p:extLst>
      <p:ext uri="{BB962C8B-B14F-4D97-AF65-F5344CB8AC3E}">
        <p14:creationId xmlns:p14="http://schemas.microsoft.com/office/powerpoint/2010/main" val="16865578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1"/>
          <p:cNvSpPr/>
          <p:nvPr/>
        </p:nvSpPr>
        <p:spPr>
          <a:xfrm>
            <a:off x="487680" y="1742003"/>
            <a:ext cx="7127726" cy="5078313"/>
          </a:xfrm>
          <a:prstGeom prst="rect">
            <a:avLst/>
          </a:prstGeom>
        </p:spPr>
        <p:txBody>
          <a:bodyPr wrap="square">
            <a:spAutoFit/>
          </a:bodyPr>
          <a:lstStyle/>
          <a:p>
            <a:pPr algn="r" rtl="1">
              <a:lnSpc>
                <a:spcPct val="150000"/>
              </a:lnSpc>
            </a:pPr>
            <a:r>
              <a:rPr lang="he-IL" dirty="0"/>
              <a:t>אורכה של ניקבת השילוח הוא מעל 500 מטרים. לעומת זאת, המרחק של שני קצות </a:t>
            </a:r>
            <a:r>
              <a:rPr lang="he-IL" dirty="0" err="1"/>
              <a:t>הניקבה</a:t>
            </a:r>
            <a:r>
              <a:rPr lang="he-IL" dirty="0"/>
              <a:t> בקו אווירי הוא קצת יותר מ-300 מטרים. </a:t>
            </a:r>
          </a:p>
          <a:p>
            <a:pPr algn="r" rtl="1">
              <a:lnSpc>
                <a:spcPct val="150000"/>
              </a:lnSpc>
            </a:pPr>
            <a:r>
              <a:rPr lang="he-IL" dirty="0"/>
              <a:t>מדוע בחרו החוצבים במסלול כה ארוך?</a:t>
            </a:r>
            <a:endParaRPr lang="en-US" dirty="0"/>
          </a:p>
          <a:p>
            <a:pPr algn="r" rtl="1">
              <a:lnSpc>
                <a:spcPct val="150000"/>
              </a:lnSpc>
            </a:pPr>
            <a:r>
              <a:rPr lang="he-IL" dirty="0"/>
              <a:t>ישנן שתי השערות בעניין:</a:t>
            </a:r>
            <a:endParaRPr lang="en-US" dirty="0"/>
          </a:p>
          <a:p>
            <a:pPr algn="r" rtl="1">
              <a:lnSpc>
                <a:spcPct val="150000"/>
              </a:lnSpc>
            </a:pPr>
            <a:r>
              <a:rPr lang="he-IL" dirty="0"/>
              <a:t>1. החוצבים ביקשו מסלול קל יחסית לחציבה. הם "ברחו" משכבות קשות,  </a:t>
            </a:r>
          </a:p>
          <a:p>
            <a:pPr algn="r" rtl="1">
              <a:lnSpc>
                <a:spcPct val="150000"/>
              </a:lnSpc>
            </a:pPr>
            <a:r>
              <a:rPr lang="he-IL" dirty="0"/>
              <a:t>    והעדיפו שכבות סלע רכות יותר.</a:t>
            </a:r>
            <a:endParaRPr lang="en-US" dirty="0"/>
          </a:p>
          <a:p>
            <a:pPr algn="r" rtl="1">
              <a:lnSpc>
                <a:spcPct val="150000"/>
              </a:lnSpc>
            </a:pPr>
            <a:r>
              <a:rPr lang="he-IL" dirty="0"/>
              <a:t>2. החוצבים ביקשו לוודא, שהם אכן ייפגשו (אחרת היו נחצבות שתי מנהרות מקבילות...) על כן, בעוד הצד הקרוב אל המעיין חצוב בקו די ישר, החצי השני שבא מכיוון העיר מתפתל. החוקרים מעלים השערה, שבגלל שמצד אחד המנהרה מתפתלת ימינה ושמאלה, ומצד שני ממולה החוצבים מתקדמים </a:t>
            </a:r>
          </a:p>
          <a:p>
            <a:pPr algn="r" rtl="1">
              <a:lnSpc>
                <a:spcPct val="150000"/>
              </a:lnSpc>
            </a:pPr>
            <a:r>
              <a:rPr lang="he-IL" dirty="0"/>
              <a:t>בקו ישר - אלו המגיעים בקו ישר, יפגעו במקום כלשהו בקטע המתפתל.</a:t>
            </a:r>
            <a:endParaRPr lang="en-US" dirty="0"/>
          </a:p>
          <a:p>
            <a:pPr algn="r" rtl="1">
              <a:lnSpc>
                <a:spcPct val="150000"/>
              </a:lnSpc>
            </a:pPr>
            <a:r>
              <a:rPr lang="en-US" dirty="0"/>
              <a:t> </a:t>
            </a:r>
          </a:p>
        </p:txBody>
      </p:sp>
    </p:spTree>
    <p:extLst>
      <p:ext uri="{BB962C8B-B14F-4D97-AF65-F5344CB8AC3E}">
        <p14:creationId xmlns:p14="http://schemas.microsoft.com/office/powerpoint/2010/main" val="39711161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1"/>
          <p:cNvSpPr/>
          <p:nvPr/>
        </p:nvSpPr>
        <p:spPr>
          <a:xfrm>
            <a:off x="281236" y="1639908"/>
            <a:ext cx="8172400" cy="4708981"/>
          </a:xfrm>
          <a:prstGeom prst="rect">
            <a:avLst/>
          </a:prstGeom>
        </p:spPr>
        <p:txBody>
          <a:bodyPr wrap="square">
            <a:spAutoFit/>
          </a:bodyPr>
          <a:lstStyle/>
          <a:p>
            <a:pPr algn="r" rtl="1">
              <a:lnSpc>
                <a:spcPct val="150000"/>
              </a:lnSpc>
              <a:spcAft>
                <a:spcPts val="0"/>
              </a:spcAft>
            </a:pPr>
            <a:r>
              <a:rPr lang="he-IL" sz="2000" b="1" dirty="0">
                <a:solidFill>
                  <a:srgbClr val="FF0000"/>
                </a:solidFill>
                <a:latin typeface="Calibri"/>
                <a:ea typeface="Calibri"/>
                <a:cs typeface="Arial"/>
              </a:rPr>
              <a:t>בימי בית שני</a:t>
            </a:r>
          </a:p>
          <a:p>
            <a:pPr algn="r" rtl="1">
              <a:lnSpc>
                <a:spcPct val="150000"/>
              </a:lnSpc>
              <a:spcAft>
                <a:spcPts val="0"/>
              </a:spcAft>
            </a:pPr>
            <a:r>
              <a:rPr lang="he-IL" dirty="0">
                <a:latin typeface="Calibri"/>
                <a:ea typeface="Calibri"/>
                <a:cs typeface="Arial"/>
              </a:rPr>
              <a:t>שתי אמות מים נחצבו במחצית השנייה של  ימי בית שני. באמצעותן הובילו מים ממעיינות גוש עציון הגבוה אל הר הבית שבירושלים, הנמוכה.</a:t>
            </a:r>
            <a:endParaRPr lang="en-US" dirty="0">
              <a:latin typeface="Calibri"/>
              <a:ea typeface="Calibri"/>
              <a:cs typeface="Arial"/>
            </a:endParaRPr>
          </a:p>
          <a:p>
            <a:pPr algn="r" rtl="1">
              <a:lnSpc>
                <a:spcPct val="150000"/>
              </a:lnSpc>
              <a:spcAft>
                <a:spcPts val="0"/>
              </a:spcAft>
            </a:pPr>
            <a:r>
              <a:rPr lang="he-IL" dirty="0">
                <a:latin typeface="Calibri"/>
                <a:ea typeface="Calibri"/>
                <a:cs typeface="Arial"/>
              </a:rPr>
              <a:t>את האמה הראשונה חצבו החשמונאים. </a:t>
            </a:r>
          </a:p>
          <a:p>
            <a:pPr algn="r" rtl="1">
              <a:lnSpc>
                <a:spcPct val="150000"/>
              </a:lnSpc>
              <a:spcAft>
                <a:spcPts val="0"/>
              </a:spcAft>
            </a:pPr>
            <a:r>
              <a:rPr lang="he-IL" dirty="0">
                <a:latin typeface="Calibri"/>
                <a:ea typeface="Calibri"/>
                <a:cs typeface="Arial"/>
              </a:rPr>
              <a:t>היא יצאה מ"עין ערוב", פנתה לכיוון תקוע, ומשם המשיכה עד לארמון הנציב,</a:t>
            </a:r>
          </a:p>
          <a:p>
            <a:pPr algn="r" rtl="1">
              <a:lnSpc>
                <a:spcPct val="150000"/>
              </a:lnSpc>
              <a:spcAft>
                <a:spcPts val="0"/>
              </a:spcAft>
            </a:pPr>
            <a:r>
              <a:rPr lang="he-IL" dirty="0">
                <a:latin typeface="Calibri"/>
                <a:ea typeface="Calibri"/>
                <a:cs typeface="Arial"/>
              </a:rPr>
              <a:t>ירדה את גיא בן הינום, וטיפסה לכיוון הר הבית. </a:t>
            </a:r>
          </a:p>
          <a:p>
            <a:pPr algn="r" rtl="1">
              <a:lnSpc>
                <a:spcPct val="150000"/>
              </a:lnSpc>
              <a:spcAft>
                <a:spcPts val="0"/>
              </a:spcAft>
            </a:pPr>
            <a:r>
              <a:rPr lang="he-IL" dirty="0">
                <a:latin typeface="Calibri"/>
                <a:ea typeface="Calibri"/>
                <a:cs typeface="Arial"/>
              </a:rPr>
              <a:t>		אורכה של אמת המים זו הוא 23 ק"מ. היא נקראת "האמה התחתונה", כיוון 			שמסלולה "ירד מדרגה" מנקודת המוצא לכיוון תקוע. </a:t>
            </a:r>
          </a:p>
          <a:p>
            <a:pPr algn="r" rtl="1">
              <a:lnSpc>
                <a:spcPct val="150000"/>
              </a:lnSpc>
              <a:spcAft>
                <a:spcPts val="0"/>
              </a:spcAft>
            </a:pPr>
            <a:r>
              <a:rPr lang="he-IL" dirty="0">
                <a:latin typeface="Calibri"/>
                <a:ea typeface="Calibri"/>
                <a:cs typeface="Arial"/>
              </a:rPr>
              <a:t>		החשמונאים לא ידעו איך להתמודד עם האבן הקשה שממנה בנויים 			    </a:t>
            </a:r>
          </a:p>
          <a:p>
            <a:pPr algn="r" rtl="1">
              <a:lnSpc>
                <a:spcPct val="150000"/>
              </a:lnSpc>
              <a:spcAft>
                <a:spcPts val="0"/>
              </a:spcAft>
            </a:pPr>
            <a:r>
              <a:rPr lang="he-IL" dirty="0">
                <a:latin typeface="Calibri"/>
                <a:ea typeface="Calibri"/>
                <a:cs typeface="Arial"/>
              </a:rPr>
              <a:t>              הרי גוש עציון. לכן, הם ירדו למדרגה נמוכה יותר, שם ההרים "רכים" יותר, </a:t>
            </a:r>
          </a:p>
          <a:p>
            <a:pPr algn="r" rtl="1">
              <a:lnSpc>
                <a:spcPct val="150000"/>
              </a:lnSpc>
              <a:spcAft>
                <a:spcPts val="0"/>
              </a:spcAft>
            </a:pPr>
            <a:r>
              <a:rPr lang="he-IL" dirty="0">
                <a:latin typeface="Calibri"/>
                <a:ea typeface="Calibri"/>
                <a:cs typeface="Arial"/>
              </a:rPr>
              <a:t>		והיה קל יותר לחצוב בהם.</a:t>
            </a:r>
          </a:p>
        </p:txBody>
      </p:sp>
    </p:spTree>
    <p:extLst>
      <p:ext uri="{BB962C8B-B14F-4D97-AF65-F5344CB8AC3E}">
        <p14:creationId xmlns:p14="http://schemas.microsoft.com/office/powerpoint/2010/main" val="35070177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1"/>
          <p:cNvSpPr/>
          <p:nvPr/>
        </p:nvSpPr>
        <p:spPr>
          <a:xfrm>
            <a:off x="914400" y="1928590"/>
            <a:ext cx="6621780" cy="2169825"/>
          </a:xfrm>
          <a:prstGeom prst="rect">
            <a:avLst/>
          </a:prstGeom>
        </p:spPr>
        <p:txBody>
          <a:bodyPr wrap="square">
            <a:spAutoFit/>
          </a:bodyPr>
          <a:lstStyle/>
          <a:p>
            <a:pPr algn="r" rtl="1">
              <a:lnSpc>
                <a:spcPct val="150000"/>
              </a:lnSpc>
              <a:spcAft>
                <a:spcPts val="0"/>
              </a:spcAft>
            </a:pPr>
            <a:endParaRPr lang="en-US" dirty="0">
              <a:ea typeface="Calibri"/>
              <a:cs typeface="Arial"/>
            </a:endParaRPr>
          </a:p>
          <a:p>
            <a:pPr algn="r" rtl="1">
              <a:lnSpc>
                <a:spcPct val="150000"/>
              </a:lnSpc>
              <a:spcAft>
                <a:spcPts val="0"/>
              </a:spcAft>
            </a:pPr>
            <a:r>
              <a:rPr lang="he-IL" dirty="0">
                <a:ea typeface="Calibri"/>
              </a:rPr>
              <a:t>150 שנה אחריהם בנה הורדוס את "האמה העליונה", </a:t>
            </a:r>
          </a:p>
          <a:p>
            <a:pPr algn="r" rtl="1">
              <a:lnSpc>
                <a:spcPct val="150000"/>
              </a:lnSpc>
              <a:spcAft>
                <a:spcPts val="0"/>
              </a:spcAft>
            </a:pPr>
            <a:r>
              <a:rPr lang="he-IL" dirty="0">
                <a:ea typeface="Calibri"/>
              </a:rPr>
              <a:t>היוצאת </a:t>
            </a:r>
            <a:r>
              <a:rPr lang="he-IL" dirty="0" err="1">
                <a:ea typeface="Calibri"/>
              </a:rPr>
              <a:t>מואדי</a:t>
            </a:r>
            <a:r>
              <a:rPr lang="he-IL" dirty="0">
                <a:ea typeface="Calibri"/>
              </a:rPr>
              <a:t> </a:t>
            </a:r>
            <a:r>
              <a:rPr lang="he-IL" dirty="0" err="1">
                <a:ea typeface="Calibri"/>
              </a:rPr>
              <a:t>הביאר</a:t>
            </a:r>
            <a:r>
              <a:rPr lang="he-IL" dirty="0">
                <a:ea typeface="Calibri"/>
              </a:rPr>
              <a:t> הסמוך לאפרת, ומובילה את המים להר הבית במסלול קצר יותר, שאורכו 15 ק"מ בלבד. </a:t>
            </a:r>
          </a:p>
          <a:p>
            <a:pPr algn="r" rtl="1">
              <a:lnSpc>
                <a:spcPct val="150000"/>
              </a:lnSpc>
              <a:spcAft>
                <a:spcPts val="0"/>
              </a:spcAft>
            </a:pPr>
            <a:r>
              <a:rPr lang="he-IL" dirty="0">
                <a:ea typeface="Calibri"/>
              </a:rPr>
              <a:t>הורדוס, שהיה גדול הבנאים, לא נרתע מהקושי של חציבה באבן הקשה.</a:t>
            </a:r>
            <a:endParaRPr lang="en-US" dirty="0">
              <a:ea typeface="Calibri"/>
              <a:cs typeface="Arial"/>
            </a:endParaRPr>
          </a:p>
        </p:txBody>
      </p:sp>
    </p:spTree>
    <p:extLst>
      <p:ext uri="{BB962C8B-B14F-4D97-AF65-F5344CB8AC3E}">
        <p14:creationId xmlns:p14="http://schemas.microsoft.com/office/powerpoint/2010/main" val="11172609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1"/>
          <p:cNvSpPr/>
          <p:nvPr/>
        </p:nvSpPr>
        <p:spPr>
          <a:xfrm>
            <a:off x="-274320" y="1945804"/>
            <a:ext cx="8424936" cy="3831818"/>
          </a:xfrm>
          <a:prstGeom prst="rect">
            <a:avLst/>
          </a:prstGeom>
        </p:spPr>
        <p:txBody>
          <a:bodyPr wrap="square">
            <a:spAutoFit/>
          </a:bodyPr>
          <a:lstStyle/>
          <a:p>
            <a:pPr algn="r" rtl="1">
              <a:lnSpc>
                <a:spcPct val="150000"/>
              </a:lnSpc>
            </a:pPr>
            <a:r>
              <a:rPr lang="he-IL" u="sng" dirty="0"/>
              <a:t>שיפוען של אמות המים</a:t>
            </a:r>
            <a:endParaRPr lang="en-US" dirty="0"/>
          </a:p>
          <a:p>
            <a:pPr algn="r" rtl="1">
              <a:lnSpc>
                <a:spcPct val="150000"/>
              </a:lnSpc>
            </a:pPr>
            <a:r>
              <a:rPr lang="he-IL" dirty="0"/>
              <a:t>גם החשמונאים וגם הורדוס הקפידו שלא לאבד גובה. פערי הגבהים בין גוש עציון וירושלים </a:t>
            </a:r>
          </a:p>
          <a:p>
            <a:pPr algn="r" rtl="1">
              <a:lnSpc>
                <a:spcPct val="150000"/>
              </a:lnSpc>
            </a:pPr>
            <a:r>
              <a:rPr lang="he-IL" dirty="0"/>
              <a:t>אינם דרמטיים. </a:t>
            </a:r>
          </a:p>
          <a:p>
            <a:pPr algn="r" rtl="1">
              <a:lnSpc>
                <a:spcPct val="150000"/>
              </a:lnSpc>
            </a:pPr>
            <a:r>
              <a:rPr lang="he-IL" dirty="0"/>
              <a:t>לפיכך - המהנדסים היו צריכים לבנות את האמות בשיפוע מזערי, </a:t>
            </a:r>
          </a:p>
          <a:p>
            <a:pPr algn="r" rtl="1">
              <a:lnSpc>
                <a:spcPct val="150000"/>
              </a:lnSpc>
            </a:pPr>
            <a:r>
              <a:rPr lang="he-IL" dirty="0"/>
              <a:t>שמכונה בשפת המתמטיקאים "שיפוע של פרומיל אחד". </a:t>
            </a:r>
          </a:p>
          <a:p>
            <a:pPr algn="r" rtl="1">
              <a:lnSpc>
                <a:spcPct val="150000"/>
              </a:lnSpc>
            </a:pPr>
            <a:r>
              <a:rPr lang="he-IL" dirty="0"/>
              <a:t>	"פרומיל" הוא אלפית. המשמעות היא, שלאורך אמה בת 1,000 מטר, </a:t>
            </a:r>
          </a:p>
          <a:p>
            <a:pPr algn="r" rtl="1">
              <a:lnSpc>
                <a:spcPct val="150000"/>
              </a:lnSpc>
            </a:pPr>
            <a:r>
              <a:rPr lang="he-IL" dirty="0"/>
              <a:t>	ירד גובה האמה במטר אחד בלבד מקצה לקצה! </a:t>
            </a:r>
          </a:p>
          <a:p>
            <a:pPr algn="r" rtl="1">
              <a:lnSpc>
                <a:spcPct val="150000"/>
              </a:lnSpc>
            </a:pPr>
            <a:r>
              <a:rPr lang="he-IL" dirty="0"/>
              <a:t>	ישנו תיעוד של מכשירי מדידה </a:t>
            </a:r>
            <a:r>
              <a:rPr lang="he-IL" dirty="0" err="1"/>
              <a:t>מדוייקים</a:t>
            </a:r>
            <a:r>
              <a:rPr lang="he-IL" dirty="0"/>
              <a:t> ביותר, שייצרו המהנדסים לטובת החוצבים.</a:t>
            </a:r>
            <a:endParaRPr lang="en-US" dirty="0"/>
          </a:p>
          <a:p>
            <a:pPr algn="r" rtl="1">
              <a:lnSpc>
                <a:spcPct val="150000"/>
              </a:lnSpc>
            </a:pPr>
            <a:r>
              <a:rPr lang="he-IL" dirty="0"/>
              <a:t>  </a:t>
            </a:r>
            <a:endParaRPr lang="en-US" dirty="0"/>
          </a:p>
        </p:txBody>
      </p:sp>
    </p:spTree>
    <p:extLst>
      <p:ext uri="{BB962C8B-B14F-4D97-AF65-F5344CB8AC3E}">
        <p14:creationId xmlns:p14="http://schemas.microsoft.com/office/powerpoint/2010/main" val="27002723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מלבן 2"/>
          <p:cNvSpPr/>
          <p:nvPr/>
        </p:nvSpPr>
        <p:spPr>
          <a:xfrm>
            <a:off x="208072" y="2386628"/>
            <a:ext cx="7452320" cy="2908489"/>
          </a:xfrm>
          <a:prstGeom prst="rect">
            <a:avLst/>
          </a:prstGeom>
        </p:spPr>
        <p:txBody>
          <a:bodyPr wrap="square">
            <a:spAutoFit/>
          </a:bodyPr>
          <a:lstStyle/>
          <a:p>
            <a:pPr algn="r" rtl="1">
              <a:lnSpc>
                <a:spcPct val="150000"/>
              </a:lnSpc>
              <a:spcAft>
                <a:spcPts val="0"/>
              </a:spcAft>
            </a:pPr>
            <a:r>
              <a:rPr lang="he-IL" b="1" u="sng" dirty="0">
                <a:solidFill>
                  <a:srgbClr val="FF0000"/>
                </a:solidFill>
                <a:latin typeface="Arial"/>
                <a:ea typeface="Times New Roman"/>
              </a:rPr>
              <a:t>תו תקן למים</a:t>
            </a:r>
            <a:endParaRPr lang="en-US" b="1" dirty="0">
              <a:solidFill>
                <a:srgbClr val="FF0000"/>
              </a:solidFill>
              <a:latin typeface="Arial"/>
              <a:ea typeface="Times New Roman"/>
            </a:endParaRPr>
          </a:p>
          <a:p>
            <a:pPr algn="r" rtl="1">
              <a:lnSpc>
                <a:spcPct val="150000"/>
              </a:lnSpc>
              <a:spcAft>
                <a:spcPts val="0"/>
              </a:spcAft>
            </a:pPr>
            <a:r>
              <a:rPr lang="he-IL" dirty="0">
                <a:latin typeface="Arial"/>
                <a:ea typeface="Times New Roman"/>
              </a:rPr>
              <a:t>אם מקור המים הוא נחל זורם, לפני שניטול מהמים, עלינו להתבונן ולבחון את גופם של יושבי הכפרים שסביב מקור המים: אם הם בנויים לתלפיות, בעלי צבע רענן, ורגליהם חזקות, ועיניהם אינן מדולקות – מקור המים הוא איכותי.</a:t>
            </a:r>
            <a:endParaRPr lang="en-US" dirty="0">
              <a:latin typeface="Arial"/>
              <a:ea typeface="Times New Roman"/>
            </a:endParaRPr>
          </a:p>
          <a:p>
            <a:pPr algn="r" rtl="1">
              <a:lnSpc>
                <a:spcPct val="150000"/>
              </a:lnSpc>
              <a:spcAft>
                <a:spcPts val="0"/>
              </a:spcAft>
            </a:pPr>
            <a:r>
              <a:rPr lang="he-IL" dirty="0">
                <a:latin typeface="Arial"/>
                <a:ea typeface="Times New Roman"/>
              </a:rPr>
              <a:t>ואם מקור המים הוא מעיין, יש ליטול ממנו טיפה, ולהשליכה אל תוך כלי מתכת – </a:t>
            </a:r>
          </a:p>
          <a:p>
            <a:pPr algn="r" rtl="1">
              <a:lnSpc>
                <a:spcPct val="150000"/>
              </a:lnSpc>
              <a:spcAft>
                <a:spcPts val="0"/>
              </a:spcAft>
            </a:pPr>
            <a:r>
              <a:rPr lang="he-IL" dirty="0">
                <a:latin typeface="Arial"/>
                <a:ea typeface="Times New Roman"/>
              </a:rPr>
              <a:t>אם הכלי לא החליד, מקור המים הוא </a:t>
            </a:r>
            <a:r>
              <a:rPr lang="he-IL" dirty="0" err="1">
                <a:latin typeface="Arial"/>
                <a:ea typeface="Times New Roman"/>
              </a:rPr>
              <a:t>מצויין</a:t>
            </a:r>
            <a:r>
              <a:rPr lang="he-IL" dirty="0">
                <a:latin typeface="Arial"/>
                <a:ea typeface="Times New Roman"/>
              </a:rPr>
              <a:t>. </a:t>
            </a:r>
          </a:p>
          <a:p>
            <a:pPr algn="r" rtl="1">
              <a:lnSpc>
                <a:spcPct val="150000"/>
              </a:lnSpc>
              <a:spcAft>
                <a:spcPts val="0"/>
              </a:spcAft>
            </a:pPr>
            <a:r>
              <a:rPr lang="he-IL" sz="1400" dirty="0">
                <a:latin typeface="Arial"/>
                <a:ea typeface="Times New Roman"/>
              </a:rPr>
              <a:t>[ת</a:t>
            </a:r>
            <a:r>
              <a:rPr lang="he-IL" sz="1400" dirty="0"/>
              <a:t>רגום מתוך כתביו של </a:t>
            </a:r>
            <a:r>
              <a:rPr lang="he-IL" sz="1400" dirty="0" err="1"/>
              <a:t>ויטרוביוס</a:t>
            </a:r>
            <a:r>
              <a:rPr lang="he-IL" sz="1400" dirty="0"/>
              <a:t> – האדריכל הרומאי שהיה אחראי על מיזם האמה העליונה]</a:t>
            </a:r>
            <a:endParaRPr lang="en-US" sz="1400" dirty="0">
              <a:effectLst/>
              <a:latin typeface="Arial"/>
              <a:ea typeface="Times New Roman"/>
            </a:endParaRPr>
          </a:p>
        </p:txBody>
      </p:sp>
    </p:spTree>
    <p:extLst>
      <p:ext uri="{BB962C8B-B14F-4D97-AF65-F5344CB8AC3E}">
        <p14:creationId xmlns:p14="http://schemas.microsoft.com/office/powerpoint/2010/main" val="20229623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1"/>
          <p:cNvSpPr/>
          <p:nvPr/>
        </p:nvSpPr>
        <p:spPr>
          <a:xfrm>
            <a:off x="391344" y="1641768"/>
            <a:ext cx="7686600" cy="5078313"/>
          </a:xfrm>
          <a:prstGeom prst="rect">
            <a:avLst/>
          </a:prstGeom>
        </p:spPr>
        <p:txBody>
          <a:bodyPr wrap="square">
            <a:spAutoFit/>
          </a:bodyPr>
          <a:lstStyle/>
          <a:p>
            <a:pPr algn="r" rtl="1">
              <a:lnSpc>
                <a:spcPct val="150000"/>
              </a:lnSpc>
            </a:pPr>
            <a:r>
              <a:rPr lang="he-IL" b="1" dirty="0">
                <a:solidFill>
                  <a:srgbClr val="FF0000"/>
                </a:solidFill>
              </a:rPr>
              <a:t>אלימות משטרתית?</a:t>
            </a:r>
          </a:p>
          <a:p>
            <a:pPr algn="r" rtl="1">
              <a:lnSpc>
                <a:spcPct val="150000"/>
              </a:lnSpc>
            </a:pPr>
            <a:r>
              <a:rPr lang="he-IL" dirty="0" err="1"/>
              <a:t>ופילאטוס</a:t>
            </a:r>
            <a:r>
              <a:rPr lang="he-IL" dirty="0"/>
              <a:t> התקין</a:t>
            </a:r>
            <a:r>
              <a:rPr lang="en-US" dirty="0"/>
              <a:t> </a:t>
            </a:r>
            <a:r>
              <a:rPr lang="he-IL" dirty="0"/>
              <a:t>צינור</a:t>
            </a:r>
            <a:r>
              <a:rPr lang="en-US" dirty="0"/>
              <a:t> </a:t>
            </a:r>
            <a:r>
              <a:rPr lang="he-IL" dirty="0"/>
              <a:t>מים לירושלים על חשבון כספי ההקדשות</a:t>
            </a:r>
            <a:r>
              <a:rPr lang="en-US" dirty="0"/>
              <a:t>,</a:t>
            </a:r>
            <a:r>
              <a:rPr lang="he-IL" dirty="0"/>
              <a:t> ומשך את ראשית הזרם ממרחק מאתיים ריס. אך היהודים לא היו מרוצים מעבודות המים, ורבבות הרבה של אנשים התגודדו וצעקו כנגדו שיפסיק את המעשים שבכוונתו לעשות, ואחדים עלבו את האיש בדברי גידופים, כדרכו של ההמון לעשות. </a:t>
            </a:r>
          </a:p>
          <a:p>
            <a:pPr algn="r" rtl="1">
              <a:lnSpc>
                <a:spcPct val="150000"/>
              </a:lnSpc>
            </a:pPr>
            <a:r>
              <a:rPr lang="he-IL" dirty="0"/>
              <a:t>	</a:t>
            </a:r>
            <a:r>
              <a:rPr lang="he-IL" dirty="0" err="1"/>
              <a:t>פילאטוס</a:t>
            </a:r>
            <a:r>
              <a:rPr lang="he-IL" dirty="0"/>
              <a:t> הלביש המון רב של חיילים שנשאו אלות מתחת לבגדיהם, את לבוש 	היהודים, ושלח אותם אל המקום שהיהודים התאספו בו, והוא עצמו גזר על ההמון 	לחזור, וכשיצאו בגידופים נתן </a:t>
            </a:r>
            <a:r>
              <a:rPr lang="he-IL" dirty="0" err="1"/>
              <a:t>פילאטוס</a:t>
            </a:r>
            <a:r>
              <a:rPr lang="he-IL" dirty="0"/>
              <a:t> לחיילים את הסימן שהוסכם עליו מראש, 	והללו הנחיתו בהם מהלומות רבות בהרבה משציווה אותם, וענשו במידה שווה את 	הצועקים ואת אלה שלא צעקו... רבים מהם מתו בו במקום ואחרים נסוגו כשהם 	פצועים, מאחר שנתפסו כשהם בלתי מזוינים...</a:t>
            </a:r>
            <a:r>
              <a:rPr lang="en-US" dirty="0"/>
              <a:t>."</a:t>
            </a:r>
            <a:br>
              <a:rPr lang="he-IL" dirty="0"/>
            </a:br>
            <a:r>
              <a:rPr lang="he-IL" dirty="0"/>
              <a:t>					</a:t>
            </a:r>
            <a:r>
              <a:rPr lang="he-IL" sz="1400" dirty="0"/>
              <a:t>[מתוך כתביו של </a:t>
            </a:r>
            <a:r>
              <a:rPr lang="he-IL" sz="1400" dirty="0" err="1"/>
              <a:t>יוספוס</a:t>
            </a:r>
            <a:r>
              <a:rPr lang="he-IL" sz="1400" dirty="0"/>
              <a:t> </a:t>
            </a:r>
            <a:r>
              <a:rPr lang="he-IL" sz="1400" dirty="0" err="1"/>
              <a:t>פלביוס</a:t>
            </a:r>
            <a:r>
              <a:rPr lang="he-IL" sz="1400" dirty="0"/>
              <a:t>]</a:t>
            </a:r>
            <a:endParaRPr lang="en-US" sz="1400" dirty="0"/>
          </a:p>
        </p:txBody>
      </p:sp>
    </p:spTree>
    <p:extLst>
      <p:ext uri="{BB962C8B-B14F-4D97-AF65-F5344CB8AC3E}">
        <p14:creationId xmlns:p14="http://schemas.microsoft.com/office/powerpoint/2010/main" val="27471760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1"/>
          <p:cNvSpPr/>
          <p:nvPr/>
        </p:nvSpPr>
        <p:spPr>
          <a:xfrm>
            <a:off x="994852" y="1753672"/>
            <a:ext cx="7380312" cy="1384995"/>
          </a:xfrm>
          <a:prstGeom prst="rect">
            <a:avLst/>
          </a:prstGeom>
        </p:spPr>
        <p:txBody>
          <a:bodyPr wrap="square">
            <a:spAutoFit/>
          </a:bodyPr>
          <a:lstStyle/>
          <a:p>
            <a:pPr algn="r" rtl="1">
              <a:lnSpc>
                <a:spcPct val="150000"/>
              </a:lnSpc>
            </a:pPr>
            <a:r>
              <a:rPr lang="he-IL" sz="2000" b="1" dirty="0">
                <a:solidFill>
                  <a:srgbClr val="FF0000"/>
                </a:solidFill>
              </a:rPr>
              <a:t>רבותי – ההיסטוריה חוזרת</a:t>
            </a:r>
          </a:p>
          <a:p>
            <a:pPr algn="r" rtl="1">
              <a:lnSpc>
                <a:spcPct val="150000"/>
              </a:lnSpc>
            </a:pPr>
            <a:r>
              <a:rPr lang="he-IL" dirty="0"/>
              <a:t>בזמן המצור על ירושלים </a:t>
            </a:r>
            <a:r>
              <a:rPr lang="he-IL" dirty="0" err="1"/>
              <a:t>היקצו</a:t>
            </a:r>
            <a:r>
              <a:rPr lang="he-IL" dirty="0"/>
              <a:t> האחראים מנה מצומצמת של 50 ליטר ליום, לנפש.</a:t>
            </a:r>
          </a:p>
          <a:p>
            <a:pPr algn="r" rtl="1">
              <a:lnSpc>
                <a:spcPct val="150000"/>
              </a:lnSpc>
            </a:pPr>
            <a:r>
              <a:rPr lang="he-IL" dirty="0"/>
              <a:t>היו הנחיות ברורות כיצד יש להשתמש במים. </a:t>
            </a:r>
          </a:p>
        </p:txBody>
      </p:sp>
      <p:pic>
        <p:nvPicPr>
          <p:cNvPr id="3" name="Picture 2" descr="http://www.nostal.co.il/pictures/%D7%97%D7%9C%D7%95%D7%A7%D7%AA%20%D7%9E%D7%99%D7%9D2=%D7%90%D7%A1%D7%A0%D7%AA%20%D7%A9%D7%99-%D7%A2%D7%A0%D7%91%D7%A8%20%D7%9C%D7%92%D7%A9%D7%98%D7%99%D7%99%D7%9F---.jpg"/>
          <p:cNvPicPr>
            <a:picLocks noChangeAspect="1" noChangeArrowheads="1"/>
          </p:cNvPicPr>
          <p:nvPr/>
        </p:nvPicPr>
        <p:blipFill rotWithShape="1">
          <a:blip r:embed="rId3">
            <a:extLst>
              <a:ext uri="{28A0092B-C50C-407E-A947-70E740481C1C}">
                <a14:useLocalDpi xmlns:a14="http://schemas.microsoft.com/office/drawing/2010/main" val="0"/>
              </a:ext>
            </a:extLst>
          </a:blip>
          <a:srcRect b="64529"/>
          <a:stretch/>
        </p:blipFill>
        <p:spPr bwMode="auto">
          <a:xfrm>
            <a:off x="3154313" y="3205778"/>
            <a:ext cx="4253566" cy="22055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73680" y="5638264"/>
            <a:ext cx="4690060" cy="646331"/>
          </a:xfrm>
          <a:prstGeom prst="rect">
            <a:avLst/>
          </a:prstGeom>
          <a:noFill/>
        </p:spPr>
        <p:txBody>
          <a:bodyPr wrap="square" rtlCol="1">
            <a:spAutoFit/>
          </a:bodyPr>
          <a:lstStyle/>
          <a:p>
            <a:pPr algn="r" rtl="1"/>
            <a:r>
              <a:rPr lang="he-IL" dirty="0"/>
              <a:t>ואף על פי כן - המצב בירושלים הלך והחמיר. </a:t>
            </a:r>
          </a:p>
          <a:p>
            <a:pPr algn="r" rtl="1"/>
            <a:r>
              <a:rPr lang="he-IL" dirty="0">
                <a:hlinkClick r:id="rId4"/>
              </a:rPr>
              <a:t>ומי הציל את ירושלים ממוות בצמא?</a:t>
            </a:r>
            <a:r>
              <a:rPr lang="en-US" dirty="0">
                <a:hlinkClick r:id="rId4"/>
              </a:rPr>
              <a:t> </a:t>
            </a:r>
            <a:r>
              <a:rPr lang="he-IL" dirty="0"/>
              <a:t>צפו בסרטון. </a:t>
            </a:r>
            <a:endParaRPr lang="en-US" dirty="0"/>
          </a:p>
        </p:txBody>
      </p:sp>
    </p:spTree>
    <p:extLst>
      <p:ext uri="{BB962C8B-B14F-4D97-AF65-F5344CB8AC3E}">
        <p14:creationId xmlns:p14="http://schemas.microsoft.com/office/powerpoint/2010/main" val="10182800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תיבת טקסט 1"/>
          <p:cNvSpPr txBox="1"/>
          <p:nvPr/>
        </p:nvSpPr>
        <p:spPr>
          <a:xfrm>
            <a:off x="5784324" y="2086774"/>
            <a:ext cx="1828800" cy="4428326"/>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r" rtl="1">
              <a:lnSpc>
                <a:spcPct val="115000"/>
              </a:lnSpc>
              <a:spcAft>
                <a:spcPts val="1000"/>
              </a:spcAft>
            </a:pPr>
            <a:r>
              <a:rPr lang="he-IL" sz="1200" dirty="0">
                <a:solidFill>
                  <a:srgbClr val="000000"/>
                </a:solidFill>
                <a:effectLst/>
                <a:latin typeface="Calibri"/>
                <a:ea typeface="Times New Roman"/>
                <a:cs typeface="Arial"/>
              </a:rPr>
              <a:t>היתה לי כוס אחת</a:t>
            </a:r>
            <a:r>
              <a:rPr lang="en-US" sz="1200" dirty="0">
                <a:solidFill>
                  <a:srgbClr val="000000"/>
                </a:solidFill>
                <a:effectLst/>
                <a:latin typeface="Arial"/>
                <a:ea typeface="Times New Roman"/>
                <a:cs typeface="Arial"/>
              </a:rPr>
              <a:t>,</a:t>
            </a:r>
            <a:br>
              <a:rPr lang="en-US" sz="1200" dirty="0">
                <a:solidFill>
                  <a:srgbClr val="000000"/>
                </a:solidFill>
                <a:effectLst/>
                <a:latin typeface="Arial"/>
                <a:ea typeface="Times New Roman"/>
                <a:cs typeface="Arial"/>
              </a:rPr>
            </a:br>
            <a:r>
              <a:rPr lang="he-IL" sz="1200" dirty="0">
                <a:solidFill>
                  <a:srgbClr val="000000"/>
                </a:solidFill>
                <a:effectLst/>
                <a:latin typeface="Calibri"/>
                <a:ea typeface="Times New Roman"/>
                <a:cs typeface="Arial"/>
              </a:rPr>
              <a:t>כוס אחת של מים</a:t>
            </a:r>
            <a:r>
              <a:rPr lang="en-US" sz="1200" dirty="0">
                <a:solidFill>
                  <a:srgbClr val="000000"/>
                </a:solidFill>
                <a:effectLst/>
                <a:latin typeface="Arial"/>
                <a:ea typeface="Times New Roman"/>
                <a:cs typeface="Arial"/>
              </a:rPr>
              <a:t>.</a:t>
            </a:r>
            <a:br>
              <a:rPr lang="en-US" sz="1200" dirty="0">
                <a:solidFill>
                  <a:srgbClr val="000000"/>
                </a:solidFill>
                <a:effectLst/>
                <a:latin typeface="Arial"/>
                <a:ea typeface="Times New Roman"/>
                <a:cs typeface="Arial"/>
              </a:rPr>
            </a:br>
            <a:r>
              <a:rPr lang="he-IL" sz="1200" dirty="0">
                <a:solidFill>
                  <a:srgbClr val="000000"/>
                </a:solidFill>
                <a:effectLst/>
                <a:latin typeface="Calibri"/>
                <a:ea typeface="Times New Roman"/>
                <a:cs typeface="Arial"/>
              </a:rPr>
              <a:t>היה זה במצור</a:t>
            </a:r>
            <a:br>
              <a:rPr lang="en-US" sz="1200" dirty="0">
                <a:solidFill>
                  <a:srgbClr val="000000"/>
                </a:solidFill>
                <a:effectLst/>
                <a:latin typeface="Arial"/>
                <a:ea typeface="Times New Roman"/>
                <a:cs typeface="Arial"/>
              </a:rPr>
            </a:br>
            <a:r>
              <a:rPr lang="he-IL" sz="1200" dirty="0">
                <a:solidFill>
                  <a:srgbClr val="000000"/>
                </a:solidFill>
                <a:effectLst/>
                <a:latin typeface="Calibri"/>
                <a:ea typeface="Times New Roman"/>
                <a:cs typeface="Arial"/>
              </a:rPr>
              <a:t>בעיר ירושלים</a:t>
            </a:r>
            <a:r>
              <a:rPr lang="en-US" sz="1200" dirty="0">
                <a:solidFill>
                  <a:srgbClr val="000000"/>
                </a:solidFill>
                <a:effectLst/>
                <a:latin typeface="Arial"/>
                <a:ea typeface="Times New Roman"/>
                <a:cs typeface="Arial"/>
              </a:rPr>
              <a:t>.</a:t>
            </a:r>
            <a:br>
              <a:rPr lang="en-US" sz="1200" dirty="0">
                <a:solidFill>
                  <a:srgbClr val="000000"/>
                </a:solidFill>
                <a:effectLst/>
                <a:latin typeface="Arial"/>
                <a:ea typeface="Times New Roman"/>
                <a:cs typeface="Arial"/>
              </a:rPr>
            </a:br>
            <a:br>
              <a:rPr lang="en-US" sz="1200" dirty="0">
                <a:solidFill>
                  <a:srgbClr val="000000"/>
                </a:solidFill>
                <a:effectLst/>
                <a:latin typeface="Arial"/>
                <a:ea typeface="Times New Roman"/>
                <a:cs typeface="Arial"/>
              </a:rPr>
            </a:br>
            <a:r>
              <a:rPr lang="he-IL" sz="1200" dirty="0">
                <a:solidFill>
                  <a:srgbClr val="000000"/>
                </a:solidFill>
                <a:effectLst/>
                <a:latin typeface="Calibri"/>
                <a:ea typeface="Times New Roman"/>
                <a:cs typeface="Arial"/>
              </a:rPr>
              <a:t>לגמתי מן הכוס</a:t>
            </a:r>
            <a:br>
              <a:rPr lang="en-US" sz="1200" dirty="0">
                <a:solidFill>
                  <a:srgbClr val="000000"/>
                </a:solidFill>
                <a:effectLst/>
                <a:latin typeface="Arial"/>
                <a:ea typeface="Times New Roman"/>
                <a:cs typeface="Arial"/>
              </a:rPr>
            </a:br>
            <a:r>
              <a:rPr lang="he-IL" sz="1200" dirty="0">
                <a:solidFill>
                  <a:srgbClr val="000000"/>
                </a:solidFill>
                <a:effectLst/>
                <a:latin typeface="Calibri"/>
                <a:ea typeface="Times New Roman"/>
                <a:cs typeface="Arial"/>
              </a:rPr>
              <a:t>טיפה אחת או שתים</a:t>
            </a:r>
            <a:r>
              <a:rPr lang="en-US" sz="1200" dirty="0">
                <a:solidFill>
                  <a:srgbClr val="000000"/>
                </a:solidFill>
                <a:effectLst/>
                <a:latin typeface="Arial"/>
                <a:ea typeface="Times New Roman"/>
                <a:cs typeface="Arial"/>
              </a:rPr>
              <a:t>.</a:t>
            </a:r>
            <a:br>
              <a:rPr lang="en-US" sz="1200" dirty="0">
                <a:solidFill>
                  <a:srgbClr val="000000"/>
                </a:solidFill>
                <a:effectLst/>
                <a:latin typeface="Arial"/>
                <a:ea typeface="Times New Roman"/>
                <a:cs typeface="Arial"/>
              </a:rPr>
            </a:br>
            <a:r>
              <a:rPr lang="he-IL" sz="1200" dirty="0">
                <a:solidFill>
                  <a:srgbClr val="000000"/>
                </a:solidFill>
                <a:effectLst/>
                <a:latin typeface="Calibri"/>
                <a:ea typeface="Times New Roman"/>
                <a:cs typeface="Arial"/>
              </a:rPr>
              <a:t>רק ככה, להרטיב</a:t>
            </a:r>
            <a:br>
              <a:rPr lang="en-US" sz="1200" dirty="0">
                <a:solidFill>
                  <a:srgbClr val="000000"/>
                </a:solidFill>
                <a:effectLst/>
                <a:latin typeface="Arial"/>
                <a:ea typeface="Times New Roman"/>
                <a:cs typeface="Arial"/>
              </a:rPr>
            </a:br>
            <a:r>
              <a:rPr lang="he-IL" sz="1200" dirty="0">
                <a:solidFill>
                  <a:srgbClr val="000000"/>
                </a:solidFill>
                <a:effectLst/>
                <a:latin typeface="Calibri"/>
                <a:ea typeface="Times New Roman"/>
                <a:cs typeface="Arial"/>
              </a:rPr>
              <a:t>קצת את השפתיים</a:t>
            </a:r>
            <a:r>
              <a:rPr lang="en-US" sz="1200" dirty="0">
                <a:solidFill>
                  <a:srgbClr val="000000"/>
                </a:solidFill>
                <a:effectLst/>
                <a:latin typeface="Arial"/>
                <a:ea typeface="Times New Roman"/>
                <a:cs typeface="Arial"/>
              </a:rPr>
              <a:t>;</a:t>
            </a:r>
            <a:br>
              <a:rPr lang="en-US" sz="1200" dirty="0">
                <a:solidFill>
                  <a:srgbClr val="000000"/>
                </a:solidFill>
                <a:effectLst/>
                <a:latin typeface="Arial"/>
                <a:ea typeface="Times New Roman"/>
                <a:cs typeface="Arial"/>
              </a:rPr>
            </a:br>
            <a:br>
              <a:rPr lang="en-US" sz="1200" dirty="0">
                <a:solidFill>
                  <a:srgbClr val="000000"/>
                </a:solidFill>
                <a:effectLst/>
                <a:latin typeface="Arial"/>
                <a:ea typeface="Times New Roman"/>
                <a:cs typeface="Arial"/>
              </a:rPr>
            </a:br>
            <a:r>
              <a:rPr lang="he-IL" sz="1200" dirty="0">
                <a:solidFill>
                  <a:srgbClr val="000000"/>
                </a:solidFill>
                <a:effectLst/>
                <a:latin typeface="Calibri"/>
                <a:ea typeface="Times New Roman"/>
                <a:cs typeface="Arial"/>
              </a:rPr>
              <a:t>הרטבתי את שפתי</a:t>
            </a:r>
            <a:r>
              <a:rPr lang="en-US" sz="1200" dirty="0">
                <a:solidFill>
                  <a:srgbClr val="000000"/>
                </a:solidFill>
                <a:effectLst/>
                <a:latin typeface="Arial"/>
                <a:ea typeface="Times New Roman"/>
                <a:cs typeface="Arial"/>
              </a:rPr>
              <a:t>!</a:t>
            </a:r>
            <a:br>
              <a:rPr lang="en-US" sz="1200" dirty="0">
                <a:solidFill>
                  <a:srgbClr val="000000"/>
                </a:solidFill>
                <a:effectLst/>
                <a:latin typeface="Arial"/>
                <a:ea typeface="Times New Roman"/>
                <a:cs typeface="Arial"/>
              </a:rPr>
            </a:br>
            <a:r>
              <a:rPr lang="he-IL" sz="1200" dirty="0">
                <a:solidFill>
                  <a:srgbClr val="000000"/>
                </a:solidFill>
                <a:effectLst/>
                <a:latin typeface="Calibri"/>
                <a:ea typeface="Times New Roman"/>
                <a:cs typeface="Arial"/>
              </a:rPr>
              <a:t>נטלתי את המים</a:t>
            </a:r>
            <a:r>
              <a:rPr lang="en-US" sz="1200" dirty="0">
                <a:solidFill>
                  <a:srgbClr val="000000"/>
                </a:solidFill>
                <a:effectLst/>
                <a:latin typeface="Arial"/>
                <a:ea typeface="Times New Roman"/>
                <a:cs typeface="Arial"/>
              </a:rPr>
              <a:t>,</a:t>
            </a:r>
            <a:br>
              <a:rPr lang="en-US" sz="1200" dirty="0">
                <a:solidFill>
                  <a:srgbClr val="000000"/>
                </a:solidFill>
                <a:effectLst/>
                <a:latin typeface="Arial"/>
                <a:ea typeface="Times New Roman"/>
                <a:cs typeface="Arial"/>
              </a:rPr>
            </a:br>
            <a:r>
              <a:rPr lang="he-IL" sz="1200" dirty="0">
                <a:solidFill>
                  <a:srgbClr val="000000"/>
                </a:solidFill>
                <a:effectLst/>
                <a:latin typeface="Calibri"/>
                <a:ea typeface="Times New Roman"/>
                <a:cs typeface="Arial"/>
              </a:rPr>
              <a:t>ובזהירות רבה</a:t>
            </a:r>
            <a:br>
              <a:rPr lang="en-US" sz="1200" dirty="0">
                <a:solidFill>
                  <a:srgbClr val="000000"/>
                </a:solidFill>
                <a:effectLst/>
                <a:latin typeface="Arial"/>
                <a:ea typeface="Times New Roman"/>
                <a:cs typeface="Arial"/>
              </a:rPr>
            </a:br>
            <a:r>
              <a:rPr lang="he-IL" sz="1200" dirty="0">
                <a:solidFill>
                  <a:srgbClr val="000000"/>
                </a:solidFill>
                <a:effectLst/>
                <a:latin typeface="Calibri"/>
                <a:ea typeface="Times New Roman"/>
                <a:cs typeface="Arial"/>
              </a:rPr>
              <a:t>צחצחתי </a:t>
            </a:r>
            <a:r>
              <a:rPr lang="he-IL" sz="1200" dirty="0" err="1">
                <a:solidFill>
                  <a:srgbClr val="000000"/>
                </a:solidFill>
                <a:effectLst/>
                <a:latin typeface="Calibri"/>
                <a:ea typeface="Times New Roman"/>
                <a:cs typeface="Arial"/>
              </a:rPr>
              <a:t>ת'שיניים</a:t>
            </a:r>
            <a:r>
              <a:rPr lang="en-US" sz="1200" dirty="0">
                <a:solidFill>
                  <a:srgbClr val="000000"/>
                </a:solidFill>
                <a:effectLst/>
                <a:latin typeface="Arial"/>
                <a:ea typeface="Times New Roman"/>
                <a:cs typeface="Arial"/>
              </a:rPr>
              <a:t>.</a:t>
            </a:r>
            <a:br>
              <a:rPr lang="en-US" sz="1200" dirty="0">
                <a:solidFill>
                  <a:srgbClr val="000000"/>
                </a:solidFill>
                <a:effectLst/>
                <a:latin typeface="Arial"/>
                <a:ea typeface="Times New Roman"/>
                <a:cs typeface="Arial"/>
              </a:rPr>
            </a:br>
            <a:br>
              <a:rPr lang="en-US" sz="1200" dirty="0">
                <a:solidFill>
                  <a:srgbClr val="000000"/>
                </a:solidFill>
                <a:effectLst/>
                <a:latin typeface="Arial"/>
                <a:ea typeface="Times New Roman"/>
                <a:cs typeface="Arial"/>
              </a:rPr>
            </a:br>
            <a:r>
              <a:rPr lang="he-IL" sz="1200" dirty="0">
                <a:solidFill>
                  <a:srgbClr val="000000"/>
                </a:solidFill>
                <a:effectLst/>
                <a:latin typeface="Calibri"/>
                <a:ea typeface="Times New Roman"/>
                <a:cs typeface="Arial"/>
              </a:rPr>
              <a:t>היתה לי כוס אחת</a:t>
            </a:r>
            <a:r>
              <a:rPr lang="en-US" sz="1200" dirty="0">
                <a:solidFill>
                  <a:srgbClr val="000000"/>
                </a:solidFill>
                <a:effectLst/>
                <a:latin typeface="Arial"/>
                <a:ea typeface="Times New Roman"/>
                <a:cs typeface="Arial"/>
              </a:rPr>
              <a:t>,</a:t>
            </a:r>
            <a:br>
              <a:rPr lang="en-US" sz="1200" dirty="0">
                <a:solidFill>
                  <a:srgbClr val="000000"/>
                </a:solidFill>
                <a:effectLst/>
                <a:latin typeface="Arial"/>
                <a:ea typeface="Times New Roman"/>
                <a:cs typeface="Arial"/>
              </a:rPr>
            </a:br>
            <a:r>
              <a:rPr lang="he-IL" sz="1200" dirty="0">
                <a:solidFill>
                  <a:srgbClr val="000000"/>
                </a:solidFill>
                <a:effectLst/>
                <a:latin typeface="Calibri"/>
                <a:ea typeface="Times New Roman"/>
                <a:cs typeface="Arial"/>
              </a:rPr>
              <a:t>כוס אחת של מים</a:t>
            </a:r>
            <a:r>
              <a:rPr lang="en-US" sz="1200" dirty="0">
                <a:solidFill>
                  <a:srgbClr val="000000"/>
                </a:solidFill>
                <a:effectLst/>
                <a:latin typeface="Arial"/>
                <a:ea typeface="Times New Roman"/>
                <a:cs typeface="Arial"/>
              </a:rPr>
              <a:t>.</a:t>
            </a:r>
            <a:br>
              <a:rPr lang="en-US" sz="1200" dirty="0">
                <a:solidFill>
                  <a:srgbClr val="000000"/>
                </a:solidFill>
                <a:effectLst/>
                <a:latin typeface="Arial"/>
                <a:ea typeface="Times New Roman"/>
                <a:cs typeface="Arial"/>
              </a:rPr>
            </a:br>
            <a:r>
              <a:rPr lang="he-IL" sz="1200" dirty="0">
                <a:solidFill>
                  <a:srgbClr val="000000"/>
                </a:solidFill>
                <a:effectLst/>
                <a:latin typeface="Calibri"/>
                <a:ea typeface="Times New Roman"/>
                <a:cs typeface="Arial"/>
              </a:rPr>
              <a:t>היה זה במצור</a:t>
            </a:r>
            <a:br>
              <a:rPr lang="en-US" sz="1200" dirty="0">
                <a:solidFill>
                  <a:srgbClr val="000000"/>
                </a:solidFill>
                <a:effectLst/>
                <a:latin typeface="Arial"/>
                <a:ea typeface="Times New Roman"/>
                <a:cs typeface="Arial"/>
              </a:rPr>
            </a:br>
            <a:r>
              <a:rPr lang="he-IL" sz="1200" dirty="0">
                <a:solidFill>
                  <a:srgbClr val="000000"/>
                </a:solidFill>
                <a:effectLst/>
                <a:latin typeface="Calibri"/>
                <a:ea typeface="Times New Roman"/>
                <a:cs typeface="Arial"/>
              </a:rPr>
              <a:t>בעיר ירושלים</a:t>
            </a:r>
            <a:r>
              <a:rPr lang="en-US" sz="1200" dirty="0">
                <a:solidFill>
                  <a:srgbClr val="000000"/>
                </a:solidFill>
                <a:effectLst/>
                <a:latin typeface="Arial"/>
                <a:ea typeface="Times New Roman"/>
                <a:cs typeface="Arial"/>
              </a:rPr>
              <a:t>.</a:t>
            </a:r>
            <a:br>
              <a:rPr lang="en-US" sz="1200" dirty="0">
                <a:solidFill>
                  <a:srgbClr val="000000"/>
                </a:solidFill>
                <a:effectLst/>
                <a:latin typeface="Arial"/>
                <a:ea typeface="Times New Roman"/>
                <a:cs typeface="Arial"/>
              </a:rPr>
            </a:br>
            <a:br>
              <a:rPr lang="en-US" sz="1200" dirty="0">
                <a:solidFill>
                  <a:srgbClr val="000000"/>
                </a:solidFill>
                <a:effectLst/>
                <a:latin typeface="Arial"/>
                <a:ea typeface="Times New Roman"/>
                <a:cs typeface="Arial"/>
              </a:rPr>
            </a:br>
            <a:br>
              <a:rPr lang="en-US" sz="1200" dirty="0">
                <a:solidFill>
                  <a:srgbClr val="000000"/>
                </a:solidFill>
                <a:effectLst/>
                <a:latin typeface="Arial"/>
                <a:ea typeface="Times New Roman"/>
                <a:cs typeface="Arial"/>
              </a:rPr>
            </a:br>
            <a:endParaRPr lang="en-US" sz="1200" dirty="0">
              <a:effectLst/>
              <a:latin typeface="Calibri"/>
              <a:ea typeface="Calibri"/>
              <a:cs typeface="Arial"/>
            </a:endParaRPr>
          </a:p>
        </p:txBody>
      </p:sp>
      <p:sp>
        <p:nvSpPr>
          <p:cNvPr id="3" name="תיבת טקסט 2"/>
          <p:cNvSpPr txBox="1"/>
          <p:nvPr/>
        </p:nvSpPr>
        <p:spPr>
          <a:xfrm>
            <a:off x="2599164" y="2565728"/>
            <a:ext cx="1828800" cy="3835072"/>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r" rtl="1">
              <a:lnSpc>
                <a:spcPct val="115000"/>
              </a:lnSpc>
              <a:spcAft>
                <a:spcPts val="1000"/>
              </a:spcAft>
            </a:pPr>
            <a:r>
              <a:rPr lang="he-IL" sz="1050" dirty="0">
                <a:solidFill>
                  <a:srgbClr val="000000"/>
                </a:solidFill>
                <a:effectLst/>
                <a:latin typeface="Calibri"/>
                <a:ea typeface="Times New Roman"/>
                <a:cs typeface="Arial"/>
              </a:rPr>
              <a:t>את הסמרטוט הלח</a:t>
            </a:r>
            <a:br>
              <a:rPr lang="en-US" sz="1050" dirty="0">
                <a:solidFill>
                  <a:srgbClr val="000000"/>
                </a:solidFill>
                <a:effectLst/>
                <a:latin typeface="Arial"/>
                <a:ea typeface="Times New Roman"/>
                <a:cs typeface="Arial"/>
              </a:rPr>
            </a:br>
            <a:r>
              <a:rPr lang="he-IL" sz="1050" dirty="0">
                <a:solidFill>
                  <a:srgbClr val="000000"/>
                </a:solidFill>
                <a:effectLst/>
                <a:latin typeface="Calibri"/>
                <a:ea typeface="Times New Roman"/>
                <a:cs typeface="Arial"/>
              </a:rPr>
              <a:t>סחטתי </a:t>
            </a:r>
            <a:r>
              <a:rPr lang="he-IL" sz="1050" dirty="0" err="1">
                <a:solidFill>
                  <a:srgbClr val="000000"/>
                </a:solidFill>
                <a:effectLst/>
                <a:latin typeface="Calibri"/>
                <a:ea typeface="Times New Roman"/>
                <a:cs typeface="Arial"/>
              </a:rPr>
              <a:t>בידים</a:t>
            </a:r>
            <a:r>
              <a:rPr lang="en-US" sz="1050" dirty="0">
                <a:solidFill>
                  <a:srgbClr val="000000"/>
                </a:solidFill>
                <a:effectLst/>
                <a:latin typeface="Arial"/>
                <a:ea typeface="Times New Roman"/>
                <a:cs typeface="Arial"/>
              </a:rPr>
              <a:t>,</a:t>
            </a:r>
            <a:br>
              <a:rPr lang="en-US" sz="1050" dirty="0">
                <a:solidFill>
                  <a:srgbClr val="000000"/>
                </a:solidFill>
                <a:effectLst/>
                <a:latin typeface="Arial"/>
                <a:ea typeface="Times New Roman"/>
                <a:cs typeface="Arial"/>
              </a:rPr>
            </a:br>
            <a:r>
              <a:rPr lang="he-IL" sz="1050" dirty="0">
                <a:solidFill>
                  <a:srgbClr val="000000"/>
                </a:solidFill>
                <a:effectLst/>
                <a:latin typeface="Calibri"/>
                <a:ea typeface="Times New Roman"/>
                <a:cs typeface="Arial"/>
              </a:rPr>
              <a:t>השקיתי בעציץ</a:t>
            </a:r>
            <a:br>
              <a:rPr lang="en-US" sz="1050" dirty="0">
                <a:solidFill>
                  <a:srgbClr val="000000"/>
                </a:solidFill>
                <a:effectLst/>
                <a:latin typeface="Arial"/>
                <a:ea typeface="Times New Roman"/>
                <a:cs typeface="Arial"/>
              </a:rPr>
            </a:br>
            <a:r>
              <a:rPr lang="he-IL" sz="1050" dirty="0">
                <a:solidFill>
                  <a:srgbClr val="000000"/>
                </a:solidFill>
                <a:effectLst/>
                <a:latin typeface="Calibri"/>
                <a:ea typeface="Times New Roman"/>
                <a:cs typeface="Arial"/>
              </a:rPr>
              <a:t>שושן אפילו שניים</a:t>
            </a:r>
            <a:r>
              <a:rPr lang="en-US" sz="1050" dirty="0">
                <a:solidFill>
                  <a:srgbClr val="000000"/>
                </a:solidFill>
                <a:effectLst/>
                <a:latin typeface="Arial"/>
                <a:ea typeface="Times New Roman"/>
                <a:cs typeface="Arial"/>
              </a:rPr>
              <a:t>.</a:t>
            </a:r>
            <a:br>
              <a:rPr lang="en-US" sz="1050" dirty="0">
                <a:solidFill>
                  <a:srgbClr val="000000"/>
                </a:solidFill>
                <a:effectLst/>
                <a:latin typeface="Arial"/>
                <a:ea typeface="Times New Roman"/>
                <a:cs typeface="Arial"/>
              </a:rPr>
            </a:br>
            <a:br>
              <a:rPr lang="en-US" sz="1050" dirty="0">
                <a:solidFill>
                  <a:srgbClr val="000000"/>
                </a:solidFill>
                <a:effectLst/>
                <a:latin typeface="Arial"/>
                <a:ea typeface="Times New Roman"/>
                <a:cs typeface="Arial"/>
              </a:rPr>
            </a:br>
            <a:r>
              <a:rPr lang="he-IL" sz="1050" dirty="0">
                <a:solidFill>
                  <a:srgbClr val="000000"/>
                </a:solidFill>
                <a:effectLst/>
                <a:latin typeface="Calibri"/>
                <a:ea typeface="Times New Roman"/>
                <a:cs typeface="Arial"/>
              </a:rPr>
              <a:t>סחטתי עוד יותר</a:t>
            </a:r>
            <a:r>
              <a:rPr lang="en-US" sz="1050" dirty="0">
                <a:solidFill>
                  <a:srgbClr val="000000"/>
                </a:solidFill>
                <a:effectLst/>
                <a:latin typeface="Arial"/>
                <a:ea typeface="Times New Roman"/>
                <a:cs typeface="Arial"/>
              </a:rPr>
              <a:t>,</a:t>
            </a:r>
            <a:br>
              <a:rPr lang="en-US" sz="1050" dirty="0">
                <a:solidFill>
                  <a:srgbClr val="000000"/>
                </a:solidFill>
                <a:effectLst/>
                <a:latin typeface="Arial"/>
                <a:ea typeface="Times New Roman"/>
                <a:cs typeface="Arial"/>
              </a:rPr>
            </a:br>
            <a:r>
              <a:rPr lang="he-IL" sz="1050" dirty="0">
                <a:solidFill>
                  <a:srgbClr val="000000"/>
                </a:solidFill>
                <a:effectLst/>
                <a:latin typeface="Calibri"/>
                <a:ea typeface="Times New Roman"/>
                <a:cs typeface="Arial"/>
              </a:rPr>
              <a:t>ובעזרת שמים</a:t>
            </a:r>
            <a:r>
              <a:rPr lang="en-US" sz="1050" dirty="0">
                <a:solidFill>
                  <a:srgbClr val="000000"/>
                </a:solidFill>
                <a:effectLst/>
                <a:latin typeface="Arial"/>
                <a:ea typeface="Times New Roman"/>
                <a:cs typeface="Arial"/>
              </a:rPr>
              <a:t> ‟</a:t>
            </a:r>
            <a:br>
              <a:rPr lang="en-US" sz="1050" dirty="0">
                <a:solidFill>
                  <a:srgbClr val="000000"/>
                </a:solidFill>
                <a:effectLst/>
                <a:latin typeface="Arial"/>
                <a:ea typeface="Times New Roman"/>
                <a:cs typeface="Arial"/>
              </a:rPr>
            </a:br>
            <a:r>
              <a:rPr lang="he-IL" sz="1050" dirty="0">
                <a:solidFill>
                  <a:srgbClr val="000000"/>
                </a:solidFill>
                <a:effectLst/>
                <a:latin typeface="Calibri"/>
                <a:ea typeface="Times New Roman"/>
                <a:cs typeface="Arial"/>
              </a:rPr>
              <a:t>בבית השימוש</a:t>
            </a:r>
            <a:br>
              <a:rPr lang="en-US" sz="1050" dirty="0">
                <a:solidFill>
                  <a:srgbClr val="000000"/>
                </a:solidFill>
                <a:effectLst/>
                <a:latin typeface="Arial"/>
                <a:ea typeface="Times New Roman"/>
                <a:cs typeface="Arial"/>
              </a:rPr>
            </a:br>
            <a:r>
              <a:rPr lang="he-IL" sz="1050" dirty="0">
                <a:solidFill>
                  <a:srgbClr val="000000"/>
                </a:solidFill>
                <a:effectLst/>
                <a:latin typeface="Calibri"/>
                <a:ea typeface="Times New Roman"/>
                <a:cs typeface="Arial"/>
              </a:rPr>
              <a:t>הורדו, סוף סוף, קצת מים</a:t>
            </a:r>
            <a:r>
              <a:rPr lang="en-US" sz="1050" dirty="0">
                <a:solidFill>
                  <a:srgbClr val="000000"/>
                </a:solidFill>
                <a:effectLst/>
                <a:latin typeface="Arial"/>
                <a:ea typeface="Times New Roman"/>
                <a:cs typeface="Arial"/>
              </a:rPr>
              <a:t>.</a:t>
            </a:r>
            <a:br>
              <a:rPr lang="en-US" sz="1050" dirty="0">
                <a:solidFill>
                  <a:srgbClr val="000000"/>
                </a:solidFill>
                <a:effectLst/>
                <a:latin typeface="Arial"/>
                <a:ea typeface="Times New Roman"/>
                <a:cs typeface="Arial"/>
              </a:rPr>
            </a:br>
            <a:br>
              <a:rPr lang="en-US" sz="1050" dirty="0">
                <a:solidFill>
                  <a:srgbClr val="000000"/>
                </a:solidFill>
                <a:effectLst/>
                <a:latin typeface="Arial"/>
                <a:ea typeface="Times New Roman"/>
                <a:cs typeface="Arial"/>
              </a:rPr>
            </a:br>
            <a:r>
              <a:rPr lang="he-IL" sz="1050" dirty="0">
                <a:solidFill>
                  <a:srgbClr val="000000"/>
                </a:solidFill>
                <a:effectLst/>
                <a:latin typeface="Calibri"/>
                <a:ea typeface="Times New Roman"/>
                <a:cs typeface="Arial"/>
              </a:rPr>
              <a:t>חזרתי אל הכוס</a:t>
            </a:r>
            <a:r>
              <a:rPr lang="en-US" sz="1050" dirty="0">
                <a:solidFill>
                  <a:srgbClr val="000000"/>
                </a:solidFill>
                <a:effectLst/>
                <a:latin typeface="Arial"/>
                <a:ea typeface="Times New Roman"/>
                <a:cs typeface="Arial"/>
              </a:rPr>
              <a:t>.</a:t>
            </a:r>
            <a:br>
              <a:rPr lang="en-US" sz="1050" dirty="0">
                <a:solidFill>
                  <a:srgbClr val="000000"/>
                </a:solidFill>
                <a:effectLst/>
                <a:latin typeface="Arial"/>
                <a:ea typeface="Times New Roman"/>
                <a:cs typeface="Arial"/>
              </a:rPr>
            </a:br>
            <a:r>
              <a:rPr lang="he-IL" sz="1050" dirty="0">
                <a:solidFill>
                  <a:srgbClr val="000000"/>
                </a:solidFill>
                <a:effectLst/>
                <a:latin typeface="Calibri"/>
                <a:ea typeface="Times New Roman"/>
                <a:cs typeface="Arial"/>
              </a:rPr>
              <a:t>נותרה טיפה של מים</a:t>
            </a:r>
            <a:r>
              <a:rPr lang="en-US" sz="1050" dirty="0">
                <a:solidFill>
                  <a:srgbClr val="000000"/>
                </a:solidFill>
                <a:effectLst/>
                <a:latin typeface="Arial"/>
                <a:ea typeface="Times New Roman"/>
                <a:cs typeface="Arial"/>
              </a:rPr>
              <a:t>.</a:t>
            </a:r>
            <a:br>
              <a:rPr lang="en-US" sz="1050" dirty="0">
                <a:solidFill>
                  <a:srgbClr val="000000"/>
                </a:solidFill>
                <a:effectLst/>
                <a:latin typeface="Arial"/>
                <a:ea typeface="Times New Roman"/>
                <a:cs typeface="Arial"/>
              </a:rPr>
            </a:br>
            <a:r>
              <a:rPr lang="he-IL" sz="1050" dirty="0">
                <a:solidFill>
                  <a:srgbClr val="000000"/>
                </a:solidFill>
                <a:effectLst/>
                <a:latin typeface="Calibri"/>
                <a:ea typeface="Times New Roman"/>
                <a:cs typeface="Arial"/>
              </a:rPr>
              <a:t>אז בטיפה הזאת</a:t>
            </a:r>
            <a:br>
              <a:rPr lang="en-US" sz="1050" dirty="0">
                <a:solidFill>
                  <a:srgbClr val="000000"/>
                </a:solidFill>
                <a:effectLst/>
                <a:latin typeface="Arial"/>
                <a:ea typeface="Times New Roman"/>
                <a:cs typeface="Arial"/>
              </a:rPr>
            </a:br>
            <a:r>
              <a:rPr lang="he-IL" sz="1050" dirty="0">
                <a:solidFill>
                  <a:srgbClr val="000000"/>
                </a:solidFill>
                <a:effectLst/>
                <a:latin typeface="Calibri"/>
                <a:ea typeface="Times New Roman"/>
                <a:cs typeface="Arial"/>
              </a:rPr>
              <a:t>רחצי </a:t>
            </a:r>
            <a:r>
              <a:rPr lang="he-IL" sz="1050" dirty="0" err="1">
                <a:solidFill>
                  <a:srgbClr val="000000"/>
                </a:solidFill>
                <a:effectLst/>
                <a:latin typeface="Calibri"/>
                <a:ea typeface="Times New Roman"/>
                <a:cs typeface="Arial"/>
              </a:rPr>
              <a:t>ת'ידיים</a:t>
            </a:r>
            <a:r>
              <a:rPr lang="en-US" sz="1050" dirty="0">
                <a:solidFill>
                  <a:srgbClr val="000000"/>
                </a:solidFill>
                <a:effectLst/>
                <a:latin typeface="Arial"/>
                <a:ea typeface="Times New Roman"/>
                <a:cs typeface="Arial"/>
              </a:rPr>
              <a:t>.</a:t>
            </a:r>
            <a:br>
              <a:rPr lang="en-US" sz="1050" dirty="0">
                <a:solidFill>
                  <a:srgbClr val="000000"/>
                </a:solidFill>
                <a:effectLst/>
                <a:latin typeface="Arial"/>
                <a:ea typeface="Times New Roman"/>
                <a:cs typeface="Arial"/>
              </a:rPr>
            </a:br>
            <a:br>
              <a:rPr lang="en-US" sz="1050" dirty="0">
                <a:solidFill>
                  <a:srgbClr val="000000"/>
                </a:solidFill>
                <a:effectLst/>
                <a:latin typeface="Arial"/>
                <a:ea typeface="Times New Roman"/>
                <a:cs typeface="Arial"/>
              </a:rPr>
            </a:br>
            <a:r>
              <a:rPr lang="he-IL" sz="1050" dirty="0">
                <a:solidFill>
                  <a:srgbClr val="000000"/>
                </a:solidFill>
                <a:effectLst/>
                <a:latin typeface="Calibri"/>
                <a:ea typeface="Times New Roman"/>
                <a:cs typeface="Arial"/>
              </a:rPr>
              <a:t>היתה לי כוס אחת</a:t>
            </a:r>
            <a:r>
              <a:rPr lang="en-US" sz="1050" dirty="0">
                <a:solidFill>
                  <a:srgbClr val="000000"/>
                </a:solidFill>
                <a:effectLst/>
                <a:latin typeface="Arial"/>
                <a:ea typeface="Times New Roman"/>
                <a:cs typeface="Arial"/>
              </a:rPr>
              <a:t>,</a:t>
            </a:r>
            <a:br>
              <a:rPr lang="en-US" sz="1050" dirty="0">
                <a:solidFill>
                  <a:srgbClr val="000000"/>
                </a:solidFill>
                <a:effectLst/>
                <a:latin typeface="Arial"/>
                <a:ea typeface="Times New Roman"/>
                <a:cs typeface="Arial"/>
              </a:rPr>
            </a:br>
            <a:r>
              <a:rPr lang="he-IL" sz="1050" dirty="0">
                <a:solidFill>
                  <a:srgbClr val="000000"/>
                </a:solidFill>
                <a:effectLst/>
                <a:latin typeface="Calibri"/>
                <a:ea typeface="Times New Roman"/>
                <a:cs typeface="Arial"/>
              </a:rPr>
              <a:t>כוס אחת של מים</a:t>
            </a:r>
            <a:r>
              <a:rPr lang="en-US" sz="1050" dirty="0">
                <a:solidFill>
                  <a:srgbClr val="000000"/>
                </a:solidFill>
                <a:effectLst/>
                <a:latin typeface="Arial"/>
                <a:ea typeface="Times New Roman"/>
                <a:cs typeface="Arial"/>
              </a:rPr>
              <a:t>.</a:t>
            </a:r>
            <a:br>
              <a:rPr lang="en-US" sz="1050" dirty="0">
                <a:solidFill>
                  <a:srgbClr val="000000"/>
                </a:solidFill>
                <a:effectLst/>
                <a:latin typeface="Arial"/>
                <a:ea typeface="Times New Roman"/>
                <a:cs typeface="Arial"/>
              </a:rPr>
            </a:br>
            <a:r>
              <a:rPr lang="he-IL" sz="1050" dirty="0">
                <a:solidFill>
                  <a:srgbClr val="000000"/>
                </a:solidFill>
                <a:effectLst/>
                <a:latin typeface="Calibri"/>
                <a:ea typeface="Times New Roman"/>
                <a:cs typeface="Arial"/>
              </a:rPr>
              <a:t>נס חנוכה</a:t>
            </a:r>
            <a:br>
              <a:rPr lang="en-US" sz="1050" dirty="0">
                <a:solidFill>
                  <a:srgbClr val="000000"/>
                </a:solidFill>
                <a:effectLst/>
                <a:latin typeface="Arial"/>
                <a:ea typeface="Times New Roman"/>
                <a:cs typeface="Arial"/>
              </a:rPr>
            </a:br>
            <a:r>
              <a:rPr lang="he-IL" sz="1050" dirty="0">
                <a:solidFill>
                  <a:srgbClr val="000000"/>
                </a:solidFill>
                <a:effectLst/>
                <a:latin typeface="Calibri"/>
                <a:ea typeface="Times New Roman"/>
                <a:cs typeface="Arial"/>
              </a:rPr>
              <a:t>שוב לא קרה</a:t>
            </a:r>
            <a:br>
              <a:rPr lang="en-US" sz="1050" dirty="0">
                <a:solidFill>
                  <a:srgbClr val="000000"/>
                </a:solidFill>
                <a:effectLst/>
                <a:latin typeface="Arial"/>
                <a:ea typeface="Times New Roman"/>
                <a:cs typeface="Arial"/>
              </a:rPr>
            </a:br>
            <a:r>
              <a:rPr lang="he-IL" sz="1050" dirty="0">
                <a:solidFill>
                  <a:srgbClr val="000000"/>
                </a:solidFill>
                <a:effectLst/>
                <a:latin typeface="Calibri"/>
                <a:ea typeface="Times New Roman"/>
                <a:cs typeface="Arial"/>
              </a:rPr>
              <a:t>בעיר ירושלים</a:t>
            </a:r>
            <a:r>
              <a:rPr lang="en-US" sz="1050" dirty="0">
                <a:solidFill>
                  <a:srgbClr val="000000"/>
                </a:solidFill>
                <a:effectLst/>
                <a:latin typeface="Arial"/>
                <a:ea typeface="Times New Roman"/>
                <a:cs typeface="Arial"/>
              </a:rPr>
              <a:t>.</a:t>
            </a:r>
            <a:endParaRPr lang="en-US" sz="1100" dirty="0">
              <a:effectLst/>
              <a:latin typeface="Calibri"/>
              <a:ea typeface="Calibri"/>
              <a:cs typeface="Arial"/>
            </a:endParaRPr>
          </a:p>
        </p:txBody>
      </p:sp>
      <p:sp>
        <p:nvSpPr>
          <p:cNvPr id="4" name="מלבן 3"/>
          <p:cNvSpPr/>
          <p:nvPr/>
        </p:nvSpPr>
        <p:spPr>
          <a:xfrm>
            <a:off x="4427964" y="2376334"/>
            <a:ext cx="1691640" cy="3970318"/>
          </a:xfrm>
          <a:prstGeom prst="rect">
            <a:avLst/>
          </a:prstGeom>
        </p:spPr>
        <p:txBody>
          <a:bodyPr wrap="square">
            <a:spAutoFit/>
          </a:bodyPr>
          <a:lstStyle/>
          <a:p>
            <a:pPr algn="r" rtl="1"/>
            <a:r>
              <a:rPr lang="he-IL" sz="1200" dirty="0">
                <a:solidFill>
                  <a:srgbClr val="000000"/>
                </a:solidFill>
                <a:latin typeface="Calibri"/>
                <a:ea typeface="Times New Roman"/>
                <a:cs typeface="Arial"/>
              </a:rPr>
              <a:t>צחצחתי את שיני</a:t>
            </a:r>
            <a:br>
              <a:rPr lang="en-US" sz="1200" dirty="0">
                <a:solidFill>
                  <a:srgbClr val="000000"/>
                </a:solidFill>
                <a:latin typeface="Calibri"/>
                <a:ea typeface="Times New Roman"/>
                <a:cs typeface="Arial"/>
              </a:rPr>
            </a:br>
            <a:r>
              <a:rPr lang="he-IL" sz="1200" dirty="0">
                <a:solidFill>
                  <a:srgbClr val="000000"/>
                </a:solidFill>
                <a:latin typeface="Calibri"/>
                <a:ea typeface="Times New Roman"/>
                <a:cs typeface="Arial"/>
              </a:rPr>
              <a:t>ובשארית המים</a:t>
            </a:r>
            <a:r>
              <a:rPr lang="en-US" sz="1200" dirty="0">
                <a:solidFill>
                  <a:srgbClr val="000000"/>
                </a:solidFill>
                <a:latin typeface="Calibri"/>
                <a:ea typeface="Times New Roman"/>
                <a:cs typeface="Arial"/>
              </a:rPr>
              <a:t>,</a:t>
            </a:r>
            <a:br>
              <a:rPr lang="en-US" sz="1200" dirty="0">
                <a:solidFill>
                  <a:srgbClr val="000000"/>
                </a:solidFill>
                <a:latin typeface="Calibri"/>
                <a:ea typeface="Times New Roman"/>
                <a:cs typeface="Arial"/>
              </a:rPr>
            </a:br>
            <a:r>
              <a:rPr lang="he-IL" sz="1200" dirty="0">
                <a:solidFill>
                  <a:srgbClr val="000000"/>
                </a:solidFill>
                <a:latin typeface="Calibri"/>
                <a:ea typeface="Times New Roman"/>
                <a:cs typeface="Arial"/>
              </a:rPr>
              <a:t>כיבסתי, במחילה</a:t>
            </a:r>
            <a:r>
              <a:rPr lang="en-US" sz="1200" dirty="0">
                <a:solidFill>
                  <a:srgbClr val="000000"/>
                </a:solidFill>
                <a:latin typeface="Calibri"/>
                <a:ea typeface="Times New Roman"/>
                <a:cs typeface="Arial"/>
              </a:rPr>
              <a:t>,</a:t>
            </a:r>
            <a:br>
              <a:rPr lang="en-US" sz="1200" dirty="0">
                <a:solidFill>
                  <a:srgbClr val="000000"/>
                </a:solidFill>
                <a:latin typeface="Calibri"/>
                <a:ea typeface="Times New Roman"/>
                <a:cs typeface="Arial"/>
              </a:rPr>
            </a:br>
            <a:r>
              <a:rPr lang="he-IL" sz="1200" dirty="0">
                <a:solidFill>
                  <a:srgbClr val="000000"/>
                </a:solidFill>
                <a:latin typeface="Calibri"/>
                <a:ea typeface="Times New Roman"/>
                <a:cs typeface="Arial"/>
              </a:rPr>
              <a:t>זוג של מכנסים</a:t>
            </a:r>
            <a:r>
              <a:rPr lang="en-US" sz="1200" dirty="0">
                <a:solidFill>
                  <a:srgbClr val="000000"/>
                </a:solidFill>
                <a:latin typeface="Calibri"/>
                <a:ea typeface="Times New Roman"/>
                <a:cs typeface="Arial"/>
              </a:rPr>
              <a:t>.</a:t>
            </a:r>
            <a:br>
              <a:rPr lang="en-US" sz="1200" dirty="0">
                <a:solidFill>
                  <a:srgbClr val="000000"/>
                </a:solidFill>
                <a:latin typeface="Calibri"/>
                <a:ea typeface="Times New Roman"/>
                <a:cs typeface="Arial"/>
              </a:rPr>
            </a:br>
            <a:endParaRPr lang="he-IL" sz="1200" dirty="0">
              <a:solidFill>
                <a:srgbClr val="000000"/>
              </a:solidFill>
              <a:latin typeface="Calibri"/>
              <a:ea typeface="Times New Roman"/>
              <a:cs typeface="Arial"/>
            </a:endParaRPr>
          </a:p>
          <a:p>
            <a:pPr algn="r" rtl="1"/>
            <a:r>
              <a:rPr lang="he-IL" sz="1200" dirty="0">
                <a:solidFill>
                  <a:srgbClr val="000000"/>
                </a:solidFill>
                <a:latin typeface="Calibri"/>
                <a:ea typeface="Times New Roman"/>
                <a:cs typeface="Arial"/>
              </a:rPr>
              <a:t>כיבסתי מכנסיי</a:t>
            </a:r>
            <a:r>
              <a:rPr lang="en-US" sz="1200" dirty="0">
                <a:solidFill>
                  <a:srgbClr val="000000"/>
                </a:solidFill>
                <a:latin typeface="Calibri"/>
                <a:ea typeface="Times New Roman"/>
                <a:cs typeface="Arial"/>
              </a:rPr>
              <a:t>,</a:t>
            </a:r>
            <a:br>
              <a:rPr lang="en-US" sz="1200" dirty="0">
                <a:solidFill>
                  <a:srgbClr val="000000"/>
                </a:solidFill>
                <a:latin typeface="Calibri"/>
                <a:ea typeface="Times New Roman"/>
                <a:cs typeface="Arial"/>
              </a:rPr>
            </a:br>
            <a:r>
              <a:rPr lang="he-IL" sz="1200" dirty="0">
                <a:solidFill>
                  <a:srgbClr val="000000"/>
                </a:solidFill>
                <a:latin typeface="Calibri"/>
                <a:ea typeface="Times New Roman"/>
                <a:cs typeface="Arial"/>
              </a:rPr>
              <a:t>השחירו קצת המים</a:t>
            </a:r>
            <a:r>
              <a:rPr lang="en-US" sz="1200" dirty="0">
                <a:solidFill>
                  <a:srgbClr val="000000"/>
                </a:solidFill>
                <a:latin typeface="Calibri"/>
                <a:ea typeface="Times New Roman"/>
                <a:cs typeface="Arial"/>
              </a:rPr>
              <a:t>.</a:t>
            </a:r>
            <a:br>
              <a:rPr lang="en-US" sz="1200" dirty="0">
                <a:solidFill>
                  <a:srgbClr val="000000"/>
                </a:solidFill>
                <a:latin typeface="Calibri"/>
                <a:ea typeface="Times New Roman"/>
                <a:cs typeface="Arial"/>
              </a:rPr>
            </a:br>
            <a:r>
              <a:rPr lang="he-IL" sz="1200" dirty="0">
                <a:solidFill>
                  <a:srgbClr val="000000"/>
                </a:solidFill>
                <a:latin typeface="Calibri"/>
                <a:ea typeface="Times New Roman"/>
                <a:cs typeface="Arial"/>
              </a:rPr>
              <a:t>אז באותה הכוס</a:t>
            </a:r>
            <a:br>
              <a:rPr lang="en-US" sz="1200" dirty="0">
                <a:solidFill>
                  <a:srgbClr val="000000"/>
                </a:solidFill>
                <a:latin typeface="Calibri"/>
                <a:ea typeface="Times New Roman"/>
                <a:cs typeface="Arial"/>
              </a:rPr>
            </a:br>
            <a:r>
              <a:rPr lang="he-IL" sz="1200" dirty="0">
                <a:solidFill>
                  <a:srgbClr val="000000"/>
                </a:solidFill>
                <a:latin typeface="Calibri"/>
                <a:ea typeface="Times New Roman"/>
                <a:cs typeface="Arial"/>
              </a:rPr>
              <a:t>כיבסתי זוג גרביים</a:t>
            </a:r>
            <a:r>
              <a:rPr lang="en-US" sz="1200" dirty="0">
                <a:solidFill>
                  <a:srgbClr val="000000"/>
                </a:solidFill>
                <a:latin typeface="Calibri"/>
                <a:ea typeface="Times New Roman"/>
                <a:cs typeface="Arial"/>
              </a:rPr>
              <a:t>.</a:t>
            </a:r>
          </a:p>
          <a:p>
            <a:pPr algn="r" rtl="1"/>
            <a:endParaRPr lang="en-US" sz="1200" dirty="0">
              <a:solidFill>
                <a:srgbClr val="000000"/>
              </a:solidFill>
              <a:latin typeface="Calibri"/>
              <a:ea typeface="Times New Roman"/>
              <a:cs typeface="Arial"/>
            </a:endParaRPr>
          </a:p>
          <a:p>
            <a:pPr algn="r" rtl="1"/>
            <a:r>
              <a:rPr lang="he-IL" sz="1200" dirty="0">
                <a:solidFill>
                  <a:srgbClr val="000000"/>
                </a:solidFill>
                <a:ea typeface="Times New Roman"/>
              </a:rPr>
              <a:t>היתה לי כוס אחת</a:t>
            </a:r>
            <a:r>
              <a:rPr lang="en-US" sz="1200" dirty="0">
                <a:solidFill>
                  <a:srgbClr val="000000"/>
                </a:solidFill>
                <a:latin typeface="Arial"/>
                <a:ea typeface="Times New Roman"/>
                <a:cs typeface="Arial"/>
              </a:rPr>
              <a:t>,</a:t>
            </a:r>
            <a:br>
              <a:rPr lang="en-US" sz="1200" dirty="0">
                <a:solidFill>
                  <a:srgbClr val="000000"/>
                </a:solidFill>
                <a:latin typeface="Arial"/>
                <a:ea typeface="Times New Roman"/>
                <a:cs typeface="Arial"/>
              </a:rPr>
            </a:br>
            <a:r>
              <a:rPr lang="he-IL" sz="1200" dirty="0">
                <a:solidFill>
                  <a:srgbClr val="000000"/>
                </a:solidFill>
                <a:ea typeface="Times New Roman"/>
              </a:rPr>
              <a:t>כוס אחת של מים</a:t>
            </a:r>
            <a:r>
              <a:rPr lang="en-US" sz="1200" dirty="0">
                <a:solidFill>
                  <a:srgbClr val="000000"/>
                </a:solidFill>
                <a:latin typeface="Arial"/>
                <a:ea typeface="Times New Roman"/>
                <a:cs typeface="Arial"/>
              </a:rPr>
              <a:t>.</a:t>
            </a:r>
            <a:br>
              <a:rPr lang="en-US" sz="1200" dirty="0">
                <a:solidFill>
                  <a:srgbClr val="000000"/>
                </a:solidFill>
                <a:latin typeface="Arial"/>
                <a:ea typeface="Times New Roman"/>
                <a:cs typeface="Arial"/>
              </a:rPr>
            </a:br>
            <a:r>
              <a:rPr lang="he-IL" sz="1200" dirty="0">
                <a:solidFill>
                  <a:srgbClr val="000000"/>
                </a:solidFill>
                <a:ea typeface="Times New Roman"/>
              </a:rPr>
              <a:t>היה זה במצור</a:t>
            </a:r>
            <a:br>
              <a:rPr lang="en-US" sz="1200" dirty="0">
                <a:solidFill>
                  <a:srgbClr val="000000"/>
                </a:solidFill>
                <a:latin typeface="Arial"/>
                <a:ea typeface="Times New Roman"/>
                <a:cs typeface="Arial"/>
              </a:rPr>
            </a:br>
            <a:r>
              <a:rPr lang="he-IL" sz="1200" dirty="0">
                <a:solidFill>
                  <a:srgbClr val="000000"/>
                </a:solidFill>
                <a:ea typeface="Times New Roman"/>
              </a:rPr>
              <a:t>בעיר ירושלים</a:t>
            </a:r>
            <a:r>
              <a:rPr lang="en-US" sz="1200" dirty="0">
                <a:solidFill>
                  <a:srgbClr val="000000"/>
                </a:solidFill>
                <a:latin typeface="Arial"/>
                <a:ea typeface="Times New Roman"/>
                <a:cs typeface="Arial"/>
              </a:rPr>
              <a:t>.</a:t>
            </a:r>
            <a:br>
              <a:rPr lang="en-US" sz="1200" dirty="0">
                <a:solidFill>
                  <a:srgbClr val="000000"/>
                </a:solidFill>
                <a:latin typeface="Arial"/>
                <a:ea typeface="Times New Roman"/>
                <a:cs typeface="Arial"/>
              </a:rPr>
            </a:br>
            <a:br>
              <a:rPr lang="en-US" sz="1200" dirty="0">
                <a:solidFill>
                  <a:srgbClr val="000000"/>
                </a:solidFill>
                <a:latin typeface="Arial"/>
                <a:ea typeface="Times New Roman"/>
                <a:cs typeface="Arial"/>
              </a:rPr>
            </a:br>
            <a:r>
              <a:rPr lang="he-IL" sz="1200" dirty="0">
                <a:solidFill>
                  <a:srgbClr val="000000"/>
                </a:solidFill>
                <a:ea typeface="Times New Roman"/>
              </a:rPr>
              <a:t>כיבסתי את גרבי</a:t>
            </a:r>
            <a:br>
              <a:rPr lang="en-US" sz="1200" dirty="0">
                <a:solidFill>
                  <a:srgbClr val="000000"/>
                </a:solidFill>
                <a:latin typeface="Arial"/>
                <a:ea typeface="Times New Roman"/>
                <a:cs typeface="Arial"/>
              </a:rPr>
            </a:br>
            <a:r>
              <a:rPr lang="he-IL" sz="1200" dirty="0">
                <a:solidFill>
                  <a:srgbClr val="000000"/>
                </a:solidFill>
                <a:ea typeface="Times New Roman"/>
              </a:rPr>
              <a:t>ואז בכוס המים</a:t>
            </a:r>
            <a:br>
              <a:rPr lang="en-US" sz="1200" dirty="0">
                <a:solidFill>
                  <a:srgbClr val="000000"/>
                </a:solidFill>
                <a:latin typeface="Arial"/>
                <a:ea typeface="Times New Roman"/>
                <a:cs typeface="Arial"/>
              </a:rPr>
            </a:br>
            <a:r>
              <a:rPr lang="he-IL" sz="1200" dirty="0">
                <a:solidFill>
                  <a:srgbClr val="000000"/>
                </a:solidFill>
                <a:ea typeface="Times New Roman"/>
              </a:rPr>
              <a:t>שטפתי </a:t>
            </a:r>
            <a:r>
              <a:rPr lang="he-IL" sz="1200" dirty="0" err="1">
                <a:solidFill>
                  <a:srgbClr val="000000"/>
                </a:solidFill>
                <a:ea typeface="Times New Roman"/>
              </a:rPr>
              <a:t>ת'ריצפה</a:t>
            </a:r>
            <a:br>
              <a:rPr lang="en-US" sz="1200" dirty="0">
                <a:solidFill>
                  <a:srgbClr val="000000"/>
                </a:solidFill>
                <a:latin typeface="Arial"/>
                <a:ea typeface="Times New Roman"/>
                <a:cs typeface="Arial"/>
              </a:rPr>
            </a:br>
            <a:r>
              <a:rPr lang="he-IL" sz="1200" dirty="0">
                <a:solidFill>
                  <a:srgbClr val="000000"/>
                </a:solidFill>
                <a:ea typeface="Times New Roman"/>
              </a:rPr>
              <a:t>שלא רוחצה חודשיים</a:t>
            </a:r>
            <a:r>
              <a:rPr lang="en-US" sz="1200" dirty="0">
                <a:solidFill>
                  <a:srgbClr val="000000"/>
                </a:solidFill>
                <a:latin typeface="Arial"/>
                <a:ea typeface="Times New Roman"/>
                <a:cs typeface="Arial"/>
              </a:rPr>
              <a:t>.</a:t>
            </a:r>
            <a:br>
              <a:rPr lang="en-US" sz="1200" dirty="0">
                <a:solidFill>
                  <a:srgbClr val="000000"/>
                </a:solidFill>
                <a:latin typeface="Arial"/>
                <a:ea typeface="Times New Roman"/>
                <a:cs typeface="Arial"/>
              </a:rPr>
            </a:br>
            <a:br>
              <a:rPr lang="en-US" sz="1200" dirty="0">
                <a:solidFill>
                  <a:srgbClr val="000000"/>
                </a:solidFill>
                <a:latin typeface="Arial"/>
                <a:ea typeface="Times New Roman"/>
                <a:cs typeface="Arial"/>
              </a:rPr>
            </a:br>
            <a:endParaRPr lang="he-IL" sz="1200" dirty="0"/>
          </a:p>
        </p:txBody>
      </p:sp>
      <p:pic>
        <p:nvPicPr>
          <p:cNvPr id="5" name="Picture 2" descr="http://www.nostal.co.il/pictures/%D7%97%D7%9C%D7%95%D7%A7%D7%AA%20%D7%9E%D7%99%D7%9D=%D7%90%D7%A1%D7%A0%D7%AA%20%D7%A9%D7%99-%D7%A2%D7%A0%D7%91%D7%A8%20%D7%9C%D7%92%D7%A9%D7%98%D7%99%D7%99%D7%9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08" y="3317675"/>
            <a:ext cx="2332052" cy="1814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4392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1"/>
          <p:cNvSpPr/>
          <p:nvPr/>
        </p:nvSpPr>
        <p:spPr>
          <a:xfrm>
            <a:off x="838200" y="1723578"/>
            <a:ext cx="6371044" cy="5078313"/>
          </a:xfrm>
          <a:prstGeom prst="rect">
            <a:avLst/>
          </a:prstGeom>
        </p:spPr>
        <p:txBody>
          <a:bodyPr wrap="square">
            <a:spAutoFit/>
          </a:bodyPr>
          <a:lstStyle/>
          <a:p>
            <a:pPr algn="r" rtl="1">
              <a:lnSpc>
                <a:spcPct val="150000"/>
              </a:lnSpc>
            </a:pPr>
            <a:r>
              <a:rPr lang="he-IL" dirty="0">
                <a:solidFill>
                  <a:prstClr val="black"/>
                </a:solidFill>
                <a:latin typeface="Arial" pitchFamily="34" charset="0"/>
              </a:rPr>
              <a:t>שמחה בְּלַאס נולד בוורשה בשנת 1897, הוא קיבל חינוך חסידי ולמד לימודי קודש. בגיל 17 החל בלימודי מקצועות ריאליים</a:t>
            </a:r>
            <a:r>
              <a:rPr lang="en-US" dirty="0">
                <a:solidFill>
                  <a:prstClr val="black"/>
                </a:solidFill>
                <a:latin typeface="Arial" pitchFamily="34" charset="0"/>
              </a:rPr>
              <a:t>.</a:t>
            </a:r>
            <a:r>
              <a:rPr lang="he-IL" dirty="0">
                <a:solidFill>
                  <a:prstClr val="black"/>
                </a:solidFill>
                <a:latin typeface="Arial" pitchFamily="34" charset="0"/>
              </a:rPr>
              <a:t> באוניברסיטה הוא למד הנדסת מכונות. </a:t>
            </a:r>
          </a:p>
          <a:p>
            <a:pPr algn="r" rtl="1">
              <a:lnSpc>
                <a:spcPct val="150000"/>
              </a:lnSpc>
            </a:pPr>
            <a:r>
              <a:rPr lang="he-IL" dirty="0">
                <a:solidFill>
                  <a:prstClr val="black"/>
                </a:solidFill>
                <a:latin typeface="Arial" pitchFamily="34" charset="0"/>
              </a:rPr>
              <a:t>הוא היה פעיל ציוני. עוד בחוץ לארץ הוא המציא מכונות חקלאיות שונות, לטובת הישוב היהודי המתחדש בישראל. </a:t>
            </a:r>
          </a:p>
          <a:p>
            <a:pPr algn="r" rtl="1">
              <a:lnSpc>
                <a:spcPct val="150000"/>
              </a:lnSpc>
            </a:pPr>
            <a:r>
              <a:rPr lang="he-IL" dirty="0">
                <a:solidFill>
                  <a:prstClr val="black"/>
                </a:solidFill>
                <a:latin typeface="Arial" pitchFamily="34" charset="0"/>
              </a:rPr>
              <a:t>לאחר שהגיע לארץ בשנת 1927, החל בלאס לעסוק בתכנון ובהקמה של מפעלי מים. כבר בשנת 1937 הוא הגה את הרעיון של המוביל הארצי ואפילו שרטט את המפה והתוואי של המוביל. </a:t>
            </a:r>
          </a:p>
          <a:p>
            <a:pPr algn="r" rtl="1">
              <a:lnSpc>
                <a:spcPct val="150000"/>
              </a:lnSpc>
            </a:pPr>
            <a:r>
              <a:rPr lang="he-IL" dirty="0">
                <a:solidFill>
                  <a:prstClr val="black"/>
                </a:solidFill>
                <a:latin typeface="Arial" pitchFamily="34" charset="0"/>
              </a:rPr>
              <a:t>הוא היה יועץ </a:t>
            </a:r>
            <a:r>
              <a:rPr lang="he-IL" dirty="0">
                <a:solidFill>
                  <a:prstClr val="black"/>
                </a:solidFill>
                <a:latin typeface="Arial" pitchFamily="34" charset="0"/>
                <a:hlinkClick r:id="rId3" tooltip="ממשלת ישראל"/>
              </a:rPr>
              <a:t>הממשלה</a:t>
            </a:r>
            <a:r>
              <a:rPr lang="en-US" dirty="0">
                <a:solidFill>
                  <a:prstClr val="black"/>
                </a:solidFill>
                <a:latin typeface="Arial" pitchFamily="34" charset="0"/>
              </a:rPr>
              <a:t> </a:t>
            </a:r>
            <a:r>
              <a:rPr lang="he-IL" dirty="0">
                <a:solidFill>
                  <a:prstClr val="black"/>
                </a:solidFill>
                <a:latin typeface="Arial" pitchFamily="34" charset="0"/>
              </a:rPr>
              <a:t>לענייני המים ב</a:t>
            </a:r>
            <a:r>
              <a:rPr lang="he-IL" dirty="0">
                <a:solidFill>
                  <a:prstClr val="black"/>
                </a:solidFill>
                <a:latin typeface="Arial" pitchFamily="34" charset="0"/>
                <a:hlinkClick r:id="rId4" tooltip="ישראל"/>
              </a:rPr>
              <a:t>ישראל</a:t>
            </a:r>
            <a:r>
              <a:rPr lang="en-US" dirty="0">
                <a:solidFill>
                  <a:prstClr val="black"/>
                </a:solidFill>
                <a:latin typeface="Arial" pitchFamily="34" charset="0"/>
              </a:rPr>
              <a:t> </a:t>
            </a:r>
            <a:r>
              <a:rPr lang="he-IL" dirty="0">
                <a:solidFill>
                  <a:prstClr val="black"/>
                </a:solidFill>
                <a:latin typeface="Arial" pitchFamily="34" charset="0"/>
              </a:rPr>
              <a:t>בשנותיה הראשונות, ממייסדי חברת "</a:t>
            </a:r>
            <a:r>
              <a:rPr lang="he-IL" dirty="0">
                <a:solidFill>
                  <a:prstClr val="black"/>
                </a:solidFill>
                <a:latin typeface="Arial" pitchFamily="34" charset="0"/>
                <a:hlinkClick r:id="rId5" tooltip="מקורות"/>
              </a:rPr>
              <a:t>מקורות</a:t>
            </a:r>
            <a:r>
              <a:rPr lang="he-IL" dirty="0">
                <a:solidFill>
                  <a:prstClr val="black"/>
                </a:solidFill>
                <a:latin typeface="Arial" pitchFamily="34" charset="0"/>
              </a:rPr>
              <a:t>", מייסד </a:t>
            </a:r>
            <a:r>
              <a:rPr lang="he-IL" dirty="0">
                <a:solidFill>
                  <a:prstClr val="black"/>
                </a:solidFill>
                <a:latin typeface="Arial" pitchFamily="34" charset="0"/>
                <a:hlinkClick r:id="rId6" tooltip="תה&quot;ל"/>
              </a:rPr>
              <a:t>תה"ל</a:t>
            </a:r>
            <a:r>
              <a:rPr lang="en-US" dirty="0">
                <a:solidFill>
                  <a:prstClr val="black"/>
                </a:solidFill>
                <a:latin typeface="Arial" pitchFamily="34" charset="0"/>
              </a:rPr>
              <a:t>, </a:t>
            </a:r>
            <a:r>
              <a:rPr lang="he-IL" dirty="0">
                <a:solidFill>
                  <a:prstClr val="black"/>
                </a:solidFill>
                <a:latin typeface="Arial" pitchFamily="34" charset="0"/>
              </a:rPr>
              <a:t> ראש המתכננים של </a:t>
            </a:r>
          </a:p>
          <a:p>
            <a:pPr algn="r" rtl="1">
              <a:lnSpc>
                <a:spcPct val="150000"/>
              </a:lnSpc>
            </a:pPr>
            <a:r>
              <a:rPr lang="he-IL" dirty="0">
                <a:solidFill>
                  <a:prstClr val="black"/>
                </a:solidFill>
                <a:latin typeface="Arial" pitchFamily="34" charset="0"/>
                <a:hlinkClick r:id="rId7" tooltip="המוביל הארצי"/>
              </a:rPr>
              <a:t>מוביל המים הארצי</a:t>
            </a:r>
            <a:r>
              <a:rPr lang="en-US" dirty="0">
                <a:solidFill>
                  <a:prstClr val="black"/>
                </a:solidFill>
                <a:latin typeface="Arial" pitchFamily="34" charset="0"/>
              </a:rPr>
              <a:t>, </a:t>
            </a:r>
            <a:r>
              <a:rPr lang="he-IL" dirty="0">
                <a:solidFill>
                  <a:prstClr val="black"/>
                </a:solidFill>
                <a:latin typeface="Arial" pitchFamily="34" charset="0"/>
              </a:rPr>
              <a:t>יוזם ה</a:t>
            </a:r>
            <a:r>
              <a:rPr lang="he-IL" dirty="0">
                <a:solidFill>
                  <a:prstClr val="black"/>
                </a:solidFill>
                <a:latin typeface="Arial" pitchFamily="34" charset="0"/>
                <a:hlinkClick r:id="rId8" tooltip="השקיה בטפטוף"/>
              </a:rPr>
              <a:t>השקיה בטפטוף</a:t>
            </a:r>
            <a:r>
              <a:rPr lang="en-US" dirty="0">
                <a:solidFill>
                  <a:prstClr val="black"/>
                </a:solidFill>
                <a:latin typeface="Arial" pitchFamily="34" charset="0"/>
              </a:rPr>
              <a:t> </a:t>
            </a:r>
            <a:r>
              <a:rPr lang="he-IL" dirty="0">
                <a:solidFill>
                  <a:prstClr val="black"/>
                </a:solidFill>
                <a:latin typeface="Arial" pitchFamily="34" charset="0"/>
              </a:rPr>
              <a:t>ו</a:t>
            </a:r>
            <a:r>
              <a:rPr lang="he-IL" dirty="0">
                <a:solidFill>
                  <a:prstClr val="black"/>
                </a:solidFill>
                <a:latin typeface="Arial" pitchFamily="34" charset="0"/>
                <a:hlinkClick r:id="rId9" tooltip="המצאה"/>
              </a:rPr>
              <a:t>ממציא</a:t>
            </a:r>
            <a:r>
              <a:rPr lang="en-US" dirty="0">
                <a:solidFill>
                  <a:prstClr val="black"/>
                </a:solidFill>
                <a:latin typeface="Arial" pitchFamily="34" charset="0"/>
              </a:rPr>
              <a:t> </a:t>
            </a:r>
            <a:r>
              <a:rPr lang="he-IL" dirty="0">
                <a:solidFill>
                  <a:prstClr val="black"/>
                </a:solidFill>
                <a:latin typeface="Arial" pitchFamily="34" charset="0"/>
              </a:rPr>
              <a:t>ה</a:t>
            </a:r>
            <a:r>
              <a:rPr lang="he-IL" dirty="0">
                <a:solidFill>
                  <a:prstClr val="black"/>
                </a:solidFill>
                <a:latin typeface="Arial" pitchFamily="34" charset="0"/>
                <a:hlinkClick r:id="rId10" tooltip="טפטפת"/>
              </a:rPr>
              <a:t>טפטפות</a:t>
            </a:r>
            <a:r>
              <a:rPr lang="en-US" dirty="0">
                <a:solidFill>
                  <a:prstClr val="black"/>
                </a:solidFill>
                <a:latin typeface="Arial" pitchFamily="34" charset="0"/>
              </a:rPr>
              <a:t>.</a:t>
            </a:r>
          </a:p>
          <a:p>
            <a:pPr algn="r" rtl="1">
              <a:lnSpc>
                <a:spcPct val="150000"/>
              </a:lnSpc>
            </a:pPr>
            <a:r>
              <a:rPr lang="he-IL" dirty="0">
                <a:solidFill>
                  <a:prstClr val="black"/>
                </a:solidFill>
                <a:latin typeface="Arial" pitchFamily="34" charset="0"/>
              </a:rPr>
              <a:t> </a:t>
            </a:r>
            <a:endParaRPr lang="en-US" dirty="0">
              <a:solidFill>
                <a:prstClr val="black"/>
              </a:solidFill>
              <a:latin typeface="Arial" pitchFamily="34" charset="0"/>
            </a:endParaRPr>
          </a:p>
        </p:txBody>
      </p:sp>
      <p:pic>
        <p:nvPicPr>
          <p:cNvPr id="3" name="תמונה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02408" y="1953852"/>
            <a:ext cx="1154852" cy="1469811"/>
          </a:xfrm>
          <a:prstGeom prst="rect">
            <a:avLst/>
          </a:prstGeom>
        </p:spPr>
      </p:pic>
      <p:sp>
        <p:nvSpPr>
          <p:cNvPr id="4" name="TextBox 3"/>
          <p:cNvSpPr txBox="1"/>
          <p:nvPr/>
        </p:nvSpPr>
        <p:spPr>
          <a:xfrm>
            <a:off x="7311943" y="3499897"/>
            <a:ext cx="1335782" cy="369332"/>
          </a:xfrm>
          <a:prstGeom prst="rect">
            <a:avLst/>
          </a:prstGeom>
          <a:noFill/>
        </p:spPr>
        <p:txBody>
          <a:bodyPr wrap="square" rtlCol="1">
            <a:spAutoFit/>
          </a:bodyPr>
          <a:lstStyle/>
          <a:p>
            <a:r>
              <a:rPr lang="he-IL" dirty="0">
                <a:solidFill>
                  <a:prstClr val="black"/>
                </a:solidFill>
                <a:latin typeface="Arial" pitchFamily="34" charset="0"/>
              </a:rPr>
              <a:t>1982-1897</a:t>
            </a:r>
          </a:p>
        </p:txBody>
      </p:sp>
    </p:spTree>
    <p:extLst>
      <p:ext uri="{BB962C8B-B14F-4D97-AF65-F5344CB8AC3E}">
        <p14:creationId xmlns:p14="http://schemas.microsoft.com/office/powerpoint/2010/main" val="2248414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1"/>
          <p:cNvSpPr/>
          <p:nvPr/>
        </p:nvSpPr>
        <p:spPr>
          <a:xfrm>
            <a:off x="1485900" y="2063740"/>
            <a:ext cx="5829300" cy="3371564"/>
          </a:xfrm>
          <a:prstGeom prst="rect">
            <a:avLst/>
          </a:prstGeom>
        </p:spPr>
        <p:txBody>
          <a:bodyPr wrap="square">
            <a:spAutoFit/>
          </a:bodyPr>
          <a:lstStyle/>
          <a:p>
            <a:pPr lvl="0" algn="r" defTabSz="914400" rtl="1">
              <a:lnSpc>
                <a:spcPct val="150000"/>
              </a:lnSpc>
              <a:defRPr/>
            </a:pPr>
            <a:r>
              <a:rPr lang="he-IL" kern="0" dirty="0">
                <a:solidFill>
                  <a:sysClr val="windowText" lastClr="000000"/>
                </a:solidFill>
              </a:rPr>
              <a:t>כדי לחנך אותנו שאנחנו מחייבים להודות על כל הטוב, </a:t>
            </a:r>
          </a:p>
          <a:p>
            <a:pPr lvl="0" algn="r" defTabSz="914400" rtl="1">
              <a:lnSpc>
                <a:spcPct val="150000"/>
              </a:lnSpc>
              <a:defRPr/>
            </a:pPr>
            <a:r>
              <a:rPr lang="he-IL" kern="0" dirty="0">
                <a:solidFill>
                  <a:sysClr val="windowText" lastClr="000000"/>
                </a:solidFill>
              </a:rPr>
              <a:t>קבעה התורה, שבחג הסוכות "נקריב" מים לקב"ה. </a:t>
            </a:r>
          </a:p>
          <a:p>
            <a:pPr lvl="0" algn="r" defTabSz="914400" rtl="1">
              <a:lnSpc>
                <a:spcPct val="150000"/>
              </a:lnSpc>
              <a:defRPr/>
            </a:pPr>
            <a:r>
              <a:rPr lang="he-IL" kern="0" dirty="0">
                <a:solidFill>
                  <a:sysClr val="windowText" lastClr="000000"/>
                </a:solidFill>
              </a:rPr>
              <a:t>חג הסוכות הוא סוף השנה החקלאית "הישנה", ותחילת השנה החקלאית "החדשה". </a:t>
            </a:r>
          </a:p>
          <a:p>
            <a:pPr lvl="0" algn="r" defTabSz="914400" rtl="1">
              <a:lnSpc>
                <a:spcPct val="150000"/>
              </a:lnSpc>
              <a:defRPr/>
            </a:pPr>
            <a:r>
              <a:rPr lang="he-IL" kern="0" dirty="0">
                <a:solidFill>
                  <a:sysClr val="windowText" lastClr="000000"/>
                </a:solidFill>
              </a:rPr>
              <a:t>אנחנו רוצים להודות לקב"ה על המים שהוא העניק לנו בשנה שעברה, ולבקש שבשנה הבאה עלינו לטובה, הקב"ה ישוב ויעניק לנו מים בשפע.</a:t>
            </a:r>
            <a:endParaRPr lang="en-US" kern="0" dirty="0">
              <a:solidFill>
                <a:sysClr val="windowText" lastClr="000000"/>
              </a:solidFill>
            </a:endParaRPr>
          </a:p>
          <a:p>
            <a:pPr lvl="0" algn="r" defTabSz="914400" rtl="1">
              <a:lnSpc>
                <a:spcPct val="150000"/>
              </a:lnSpc>
              <a:defRPr/>
            </a:pPr>
            <a:r>
              <a:rPr lang="he-IL" kern="0" dirty="0">
                <a:solidFill>
                  <a:sysClr val="windowText" lastClr="000000"/>
                </a:solidFill>
              </a:rPr>
              <a:t>ואת התודה הזו אנחנו מבטאים בטקס ניסוך המים.</a:t>
            </a:r>
            <a:endParaRPr lang="en-US" kern="0" dirty="0">
              <a:solidFill>
                <a:sysClr val="windowText" lastClr="000000"/>
              </a:solidFill>
            </a:endParaRPr>
          </a:p>
        </p:txBody>
      </p:sp>
    </p:spTree>
    <p:extLst>
      <p:ext uri="{BB962C8B-B14F-4D97-AF65-F5344CB8AC3E}">
        <p14:creationId xmlns:p14="http://schemas.microsoft.com/office/powerpoint/2010/main" val="13232745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962678" y="2576716"/>
            <a:ext cx="3888432" cy="1287532"/>
          </a:xfrm>
          <a:prstGeom prst="rect">
            <a:avLst/>
          </a:prstGeom>
          <a:noFill/>
        </p:spPr>
        <p:txBody>
          <a:bodyPr wrap="square" rtlCol="1">
            <a:spAutoFit/>
          </a:bodyPr>
          <a:lstStyle/>
          <a:p>
            <a:pPr algn="r" rtl="1">
              <a:lnSpc>
                <a:spcPct val="150000"/>
              </a:lnSpc>
            </a:pPr>
            <a:r>
              <a:rPr lang="he-IL" b="1" dirty="0">
                <a:solidFill>
                  <a:prstClr val="black"/>
                </a:solidFill>
              </a:rPr>
              <a:t>חוות דעתכם חשובה לנו</a:t>
            </a:r>
          </a:p>
          <a:p>
            <a:pPr algn="r" rtl="1">
              <a:lnSpc>
                <a:spcPct val="150000"/>
              </a:lnSpc>
            </a:pPr>
            <a:r>
              <a:rPr lang="he-IL" b="1" dirty="0">
                <a:solidFill>
                  <a:prstClr val="black"/>
                </a:solidFill>
              </a:rPr>
              <a:t>אנא מלאו את השאלון </a:t>
            </a:r>
            <a:r>
              <a:rPr lang="he-IL" b="1" dirty="0">
                <a:solidFill>
                  <a:prstClr val="black"/>
                </a:solidFill>
                <a:hlinkClick r:id="rId3"/>
              </a:rPr>
              <a:t>בקישור הבא</a:t>
            </a:r>
            <a:endParaRPr lang="he-IL" b="1" dirty="0">
              <a:solidFill>
                <a:prstClr val="black"/>
              </a:solidFill>
            </a:endParaRPr>
          </a:p>
          <a:p>
            <a:pPr algn="r" rtl="1">
              <a:lnSpc>
                <a:spcPct val="150000"/>
              </a:lnSpc>
            </a:pPr>
            <a:r>
              <a:rPr lang="he-IL" b="1" dirty="0">
                <a:solidFill>
                  <a:prstClr val="black"/>
                </a:solidFill>
              </a:rPr>
              <a:t>                                      חן חן!!!</a:t>
            </a:r>
          </a:p>
        </p:txBody>
      </p:sp>
      <p:grpSp>
        <p:nvGrpSpPr>
          <p:cNvPr id="8" name="קבוצה 7"/>
          <p:cNvGrpSpPr/>
          <p:nvPr/>
        </p:nvGrpSpPr>
        <p:grpSpPr>
          <a:xfrm>
            <a:off x="1414702" y="4293096"/>
            <a:ext cx="2358462" cy="1368152"/>
            <a:chOff x="1259632" y="4293096"/>
            <a:chExt cx="2358462" cy="1368152"/>
          </a:xfrm>
        </p:grpSpPr>
        <p:sp>
          <p:nvSpPr>
            <p:cNvPr id="9" name="חץ מעוקל שמאלה 8"/>
            <p:cNvSpPr/>
            <p:nvPr/>
          </p:nvSpPr>
          <p:spPr>
            <a:xfrm>
              <a:off x="2970022" y="4293096"/>
              <a:ext cx="648072" cy="1224136"/>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0" name="מלבן מעוגל 9"/>
            <p:cNvSpPr/>
            <p:nvPr/>
          </p:nvSpPr>
          <p:spPr>
            <a:xfrm>
              <a:off x="1259632" y="5085184"/>
              <a:ext cx="1512168" cy="5760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rgbClr val="FF0000"/>
                  </a:solidFill>
                </a:rPr>
                <a:t>חזרו למשחק</a:t>
              </a:r>
            </a:p>
          </p:txBody>
        </p:sp>
      </p:grpSp>
    </p:spTree>
    <p:extLst>
      <p:ext uri="{BB962C8B-B14F-4D97-AF65-F5344CB8AC3E}">
        <p14:creationId xmlns:p14="http://schemas.microsoft.com/office/powerpoint/2010/main" val="2819982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1"/>
          <p:cNvSpPr/>
          <p:nvPr/>
        </p:nvSpPr>
        <p:spPr>
          <a:xfrm>
            <a:off x="548640" y="2027332"/>
            <a:ext cx="6973848" cy="3000821"/>
          </a:xfrm>
          <a:prstGeom prst="rect">
            <a:avLst/>
          </a:prstGeom>
        </p:spPr>
        <p:txBody>
          <a:bodyPr wrap="square">
            <a:spAutoFit/>
          </a:bodyPr>
          <a:lstStyle/>
          <a:p>
            <a:pPr algn="r" rtl="1">
              <a:lnSpc>
                <a:spcPct val="150000"/>
              </a:lnSpc>
            </a:pPr>
            <a:r>
              <a:rPr lang="he-IL" b="1" u="sng" dirty="0"/>
              <a:t>חשוב להדגיש: </a:t>
            </a:r>
          </a:p>
          <a:p>
            <a:pPr algn="r" rtl="1">
              <a:lnSpc>
                <a:spcPct val="150000"/>
              </a:lnSpc>
            </a:pPr>
            <a:r>
              <a:rPr lang="he-IL" dirty="0"/>
              <a:t>מצווה זו אינה מוזכרת בצורה מפורשת בתורה, אך על פי מסורת החכמים </a:t>
            </a:r>
          </a:p>
          <a:p>
            <a:pPr algn="r" rtl="1">
              <a:lnSpc>
                <a:spcPct val="150000"/>
              </a:lnSpc>
            </a:pPr>
            <a:r>
              <a:rPr lang="he-IL" dirty="0"/>
              <a:t>היא "הלכה למשה מסיני". </a:t>
            </a:r>
          </a:p>
          <a:p>
            <a:pPr algn="r" rtl="1">
              <a:lnSpc>
                <a:spcPct val="150000"/>
              </a:lnSpc>
            </a:pPr>
            <a:r>
              <a:rPr lang="he-IL" dirty="0"/>
              <a:t>בנוסף - חז"ל מצאו </a:t>
            </a:r>
            <a:r>
              <a:rPr lang="he-IL" b="1" dirty="0"/>
              <a:t>רמז</a:t>
            </a:r>
            <a:r>
              <a:rPr lang="he-IL" dirty="0"/>
              <a:t> לניסוך המים בספר במדבר, בקטע העוסק בקורבנות של חג הסוכות. הם מצאו שלמרות הדמיון הרב בין פסוקי הקורבנות בימי החג השונים, היו הבדלים בשלושה פסוקים. </a:t>
            </a:r>
          </a:p>
          <a:p>
            <a:pPr algn="r" rtl="1">
              <a:lnSpc>
                <a:spcPct val="150000"/>
              </a:lnSpc>
            </a:pPr>
            <a:r>
              <a:rPr lang="he-IL" dirty="0"/>
              <a:t>הבדלים אלו יצרו את הצירוף "</a:t>
            </a:r>
            <a:r>
              <a:rPr lang="he-IL" b="1" dirty="0"/>
              <a:t>מים</a:t>
            </a:r>
            <a:r>
              <a:rPr lang="he-IL" dirty="0"/>
              <a:t>". </a:t>
            </a:r>
            <a:r>
              <a:rPr lang="he-IL" sz="1400" dirty="0"/>
              <a:t>[במדבר כ"ט, 12-35]</a:t>
            </a:r>
          </a:p>
        </p:txBody>
      </p:sp>
    </p:spTree>
    <p:extLst>
      <p:ext uri="{BB962C8B-B14F-4D97-AF65-F5344CB8AC3E}">
        <p14:creationId xmlns:p14="http://schemas.microsoft.com/office/powerpoint/2010/main" val="1519307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1"/>
          <p:cNvSpPr/>
          <p:nvPr/>
        </p:nvSpPr>
        <p:spPr>
          <a:xfrm>
            <a:off x="1356360" y="1837596"/>
            <a:ext cx="6375256" cy="4247317"/>
          </a:xfrm>
          <a:prstGeom prst="rect">
            <a:avLst/>
          </a:prstGeom>
        </p:spPr>
        <p:txBody>
          <a:bodyPr wrap="square">
            <a:spAutoFit/>
          </a:bodyPr>
          <a:lstStyle/>
          <a:p>
            <a:pPr algn="r" rtl="1">
              <a:lnSpc>
                <a:spcPct val="150000"/>
              </a:lnSpc>
            </a:pPr>
            <a:r>
              <a:rPr lang="he-IL" b="1" dirty="0">
                <a:solidFill>
                  <a:srgbClr val="FF0000"/>
                </a:solidFill>
              </a:rPr>
              <a:t>מחלוקת לשם שמים</a:t>
            </a:r>
          </a:p>
          <a:p>
            <a:pPr algn="r" rtl="1">
              <a:lnSpc>
                <a:spcPct val="150000"/>
              </a:lnSpc>
            </a:pPr>
            <a:r>
              <a:rPr lang="he-IL" dirty="0"/>
              <a:t>בתקופת "בית שני" היתה מחלוקת גדולה וממושכת בין שני פלגים בעם: </a:t>
            </a:r>
            <a:r>
              <a:rPr lang="he-IL" b="1" dirty="0"/>
              <a:t>הצדוקים והפרושים</a:t>
            </a:r>
            <a:r>
              <a:rPr lang="he-IL" dirty="0"/>
              <a:t>. </a:t>
            </a:r>
          </a:p>
          <a:p>
            <a:pPr algn="r" rtl="1">
              <a:lnSpc>
                <a:spcPct val="150000"/>
              </a:lnSpc>
            </a:pPr>
            <a:r>
              <a:rPr lang="he-IL" dirty="0"/>
              <a:t>הצדוקים קיבלו רק את מה שכתוב </a:t>
            </a:r>
            <a:r>
              <a:rPr lang="he-IL" b="1" dirty="0"/>
              <a:t>בתורה שבכתב</a:t>
            </a:r>
            <a:r>
              <a:rPr lang="he-IL" dirty="0"/>
              <a:t>, בפירוש. </a:t>
            </a:r>
          </a:p>
          <a:p>
            <a:pPr algn="r" rtl="1">
              <a:lnSpc>
                <a:spcPct val="150000"/>
              </a:lnSpc>
            </a:pPr>
            <a:r>
              <a:rPr lang="he-IL" dirty="0"/>
              <a:t>לטענתם – פרשנות של חכמי התלמוד, שקובעת הלכה על פי רמזים, "מוזילה" את התורה. היא הופכת אותה מתורה אלוקית, לתורה אנושית. לכן הם לא קבלו את התורה שבעל פה.</a:t>
            </a:r>
            <a:endParaRPr lang="en-US" dirty="0"/>
          </a:p>
          <a:p>
            <a:pPr algn="r" rtl="1">
              <a:lnSpc>
                <a:spcPct val="150000"/>
              </a:lnSpc>
            </a:pPr>
            <a:r>
              <a:rPr lang="he-IL" dirty="0"/>
              <a:t>לעומתם – </a:t>
            </a:r>
            <a:r>
              <a:rPr lang="he-IL" b="1" dirty="0"/>
              <a:t>הפרושים</a:t>
            </a:r>
            <a:r>
              <a:rPr lang="he-IL" dirty="0"/>
              <a:t> הרחיבו את התורה שבכתב, ופיתחו את התורה שבעל פה – התלמוד: שכולו מסורת, דרשה, פלפול ופרשנות אנושית לפסוקי התורה שבכתב.</a:t>
            </a:r>
            <a:endParaRPr lang="en-US" dirty="0"/>
          </a:p>
        </p:txBody>
      </p:sp>
    </p:spTree>
    <p:extLst>
      <p:ext uri="{BB962C8B-B14F-4D97-AF65-F5344CB8AC3E}">
        <p14:creationId xmlns:p14="http://schemas.microsoft.com/office/powerpoint/2010/main" val="1910583321"/>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8612</TotalTime>
  <Words>4703</Words>
  <Application>Microsoft Office PowerPoint</Application>
  <PresentationFormat>‫הצגה על המסך (4:3)</PresentationFormat>
  <Paragraphs>473</Paragraphs>
  <Slides>70</Slides>
  <Notes>0</Notes>
  <HiddenSlides>0</HiddenSlides>
  <MMClips>0</MMClips>
  <ScaleCrop>false</ScaleCrop>
  <HeadingPairs>
    <vt:vector size="6" baseType="variant">
      <vt:variant>
        <vt:lpstr>גופנים בשימוש</vt:lpstr>
      </vt:variant>
      <vt:variant>
        <vt:i4>6</vt:i4>
      </vt:variant>
      <vt:variant>
        <vt:lpstr>ערכת נושא</vt:lpstr>
      </vt:variant>
      <vt:variant>
        <vt:i4>3</vt:i4>
      </vt:variant>
      <vt:variant>
        <vt:lpstr>כותרות שקופיות</vt:lpstr>
      </vt:variant>
      <vt:variant>
        <vt:i4>70</vt:i4>
      </vt:variant>
    </vt:vector>
  </HeadingPairs>
  <TitlesOfParts>
    <vt:vector size="79" baseType="lpstr">
      <vt:lpstr>Arial</vt:lpstr>
      <vt:lpstr>Calibri</vt:lpstr>
      <vt:lpstr>Calibri Light</vt:lpstr>
      <vt:lpstr>OronMF Black</vt:lpstr>
      <vt:lpstr>OronMF Medium</vt:lpstr>
      <vt:lpstr>Wingdings</vt:lpstr>
      <vt:lpstr>ערכת נושא Office</vt:lpstr>
      <vt:lpstr>1_ערכת נושא Office</vt:lpstr>
      <vt:lpstr>2_ערכת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יעל</dc:creator>
  <cp:lastModifiedBy>משפחת אריאל</cp:lastModifiedBy>
  <cp:revision>114</cp:revision>
  <dcterms:created xsi:type="dcterms:W3CDTF">2020-09-17T16:49:55Z</dcterms:created>
  <dcterms:modified xsi:type="dcterms:W3CDTF">2020-10-01T19:42:34Z</dcterms:modified>
</cp:coreProperties>
</file>